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40"/>
  </p:notesMasterIdLst>
  <p:handoutMasterIdLst>
    <p:handoutMasterId r:id="rId41"/>
  </p:handoutMasterIdLst>
  <p:sldIdLst>
    <p:sldId id="256" r:id="rId2"/>
    <p:sldId id="842" r:id="rId3"/>
    <p:sldId id="841" r:id="rId4"/>
    <p:sldId id="812" r:id="rId5"/>
    <p:sldId id="876" r:id="rId6"/>
    <p:sldId id="877" r:id="rId7"/>
    <p:sldId id="879" r:id="rId8"/>
    <p:sldId id="880" r:id="rId9"/>
    <p:sldId id="875" r:id="rId10"/>
    <p:sldId id="976" r:id="rId11"/>
    <p:sldId id="977" r:id="rId12"/>
    <p:sldId id="978" r:id="rId13"/>
    <p:sldId id="979" r:id="rId14"/>
    <p:sldId id="980" r:id="rId15"/>
    <p:sldId id="981" r:id="rId16"/>
    <p:sldId id="982" r:id="rId17"/>
    <p:sldId id="830" r:id="rId18"/>
    <p:sldId id="983" r:id="rId19"/>
    <p:sldId id="897" r:id="rId20"/>
    <p:sldId id="898" r:id="rId21"/>
    <p:sldId id="918" r:id="rId22"/>
    <p:sldId id="846" r:id="rId23"/>
    <p:sldId id="920" r:id="rId24"/>
    <p:sldId id="921" r:id="rId25"/>
    <p:sldId id="960" r:id="rId26"/>
    <p:sldId id="958" r:id="rId27"/>
    <p:sldId id="959" r:id="rId28"/>
    <p:sldId id="973" r:id="rId29"/>
    <p:sldId id="974" r:id="rId30"/>
    <p:sldId id="975" r:id="rId31"/>
    <p:sldId id="850" r:id="rId32"/>
    <p:sldId id="845" r:id="rId33"/>
    <p:sldId id="969" r:id="rId34"/>
    <p:sldId id="970" r:id="rId35"/>
    <p:sldId id="971" r:id="rId36"/>
    <p:sldId id="325" r:id="rId37"/>
    <p:sldId id="972" r:id="rId38"/>
    <p:sldId id="32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B7B"/>
    <a:srgbClr val="EB5B41"/>
    <a:srgbClr val="44348B"/>
    <a:srgbClr val="9FE8E1"/>
    <a:srgbClr val="84C5C9"/>
    <a:srgbClr val="000000"/>
    <a:srgbClr val="1E8492"/>
    <a:srgbClr val="83C4C8"/>
    <a:srgbClr val="D0F3EF"/>
    <a:srgbClr val="A1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3306"/>
  </p:normalViewPr>
  <p:slideViewPr>
    <p:cSldViewPr snapToGrid="0" snapToObjects="1">
      <p:cViewPr varScale="1">
        <p:scale>
          <a:sx n="146" d="100"/>
          <a:sy n="146" d="100"/>
        </p:scale>
        <p:origin x="17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18176A-E323-6240-BA8B-1301E7E357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FF0B1-94E2-FB4A-B2CA-FAB5879C25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B76D1-9380-0F47-99CB-8129B7D13DDB}" type="datetimeFigureOut">
              <a:rPr lang="en-GB" smtClean="0"/>
              <a:t>02/07/2024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C5014-A606-D845-95CC-B53BCCF772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FB499-FBEC-8846-B8D9-BFF6F0E969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4CA5-DD55-DC45-81FF-35F0B430AB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231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454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12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99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431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441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26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4161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27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5735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7445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29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0199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30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554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420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33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5209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34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8323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35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2874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0000" indent="-180000"/>
            <a:endParaRPr lang="en-US" dirty="0">
              <a:latin typeface="Calibri" charset="0"/>
            </a:endParaRPr>
          </a:p>
        </p:txBody>
      </p:sp>
      <p:sp>
        <p:nvSpPr>
          <p:cNvPr id="262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9AF4FAC-AAEC-1B44-9F94-3875A08C6347}" type="slidenum">
              <a:rPr lang="en-US" sz="1200"/>
              <a:pPr eaLnBrk="1" hangingPunct="1"/>
              <a:t>36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6443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ED8B83-008F-6B44-92F3-20D053E43B27}" type="slidenum">
              <a:rPr lang="en-US" sz="1200"/>
              <a:pPr/>
              <a:t>37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8074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0000" indent="-180000"/>
            <a:endParaRPr lang="en-US" dirty="0">
              <a:latin typeface="Calibri" charset="0"/>
            </a:endParaRPr>
          </a:p>
        </p:txBody>
      </p:sp>
      <p:sp>
        <p:nvSpPr>
          <p:cNvPr id="262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9AF4FAC-AAEC-1B44-9F94-3875A08C6347}" type="slidenum">
              <a:rPr lang="en-US" sz="1200"/>
              <a:pPr eaLnBrk="1" hangingPunct="1"/>
              <a:t>38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409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040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01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642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254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94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284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69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53B5E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3449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  <a:defRPr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3400" y="1333925"/>
            <a:ext cx="3897202" cy="1404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835650"/>
            <a:ext cx="8146800" cy="954289"/>
          </a:xfrm>
        </p:spPr>
        <p:txBody>
          <a:bodyPr lIns="0" rIns="0"/>
          <a:lstStyle>
            <a:lvl1pPr>
              <a:defRPr spc="-188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92809"/>
            <a:ext cx="8146800" cy="2753402"/>
          </a:xfrm>
        </p:spPr>
        <p:txBody>
          <a:bodyPr>
            <a:normAutofit/>
          </a:bodyPr>
          <a:lstStyle>
            <a:lvl1pPr>
              <a:defRPr sz="1650">
                <a:solidFill>
                  <a:schemeClr val="tx1"/>
                </a:solidFill>
              </a:defRPr>
            </a:lvl1pPr>
            <a:lvl2pPr>
              <a:defRPr sz="1650">
                <a:solidFill>
                  <a:schemeClr val="tx1"/>
                </a:solidFill>
              </a:defRPr>
            </a:lvl2pPr>
            <a:lvl3pPr>
              <a:defRPr sz="1650">
                <a:solidFill>
                  <a:schemeClr val="tx1"/>
                </a:solidFill>
              </a:defRPr>
            </a:lvl3pPr>
            <a:lvl4pPr>
              <a:defRPr sz="1650">
                <a:solidFill>
                  <a:schemeClr val="tx1"/>
                </a:solidFill>
              </a:defRPr>
            </a:lvl4pPr>
            <a:lvl5pPr>
              <a:defRPr sz="16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9618655C-8A3F-BE4D-8189-BDE8FB16BF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EB5B4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9FEA8-7F37-9D42-931C-9DFE84CC153E}"/>
              </a:ext>
            </a:extLst>
          </p:cNvPr>
          <p:cNvSpPr/>
          <p:nvPr userDrawn="1"/>
        </p:nvSpPr>
        <p:spPr>
          <a:xfrm>
            <a:off x="278689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  <p:extLst>
      <p:ext uri="{BB962C8B-B14F-4D97-AF65-F5344CB8AC3E}">
        <p14:creationId xmlns:p14="http://schemas.microsoft.com/office/powerpoint/2010/main" val="42735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TITLE_1">
    <p:bg>
      <p:bgPr>
        <a:solidFill>
          <a:srgbClr val="44348B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87350" y="2000825"/>
            <a:ext cx="3169297" cy="11418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1">
            <a:extLst>
              <a:ext uri="{FF2B5EF4-FFF2-40B4-BE49-F238E27FC236}">
                <a16:creationId xmlns:a16="http://schemas.microsoft.com/office/drawing/2014/main" id="{8EF446F5-7D15-D44D-9525-87D854F505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bg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7D9BFE-8BBD-B148-8C32-1B25FA0870A4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chemeClr val="bg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7B7B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4075A6DE-4B6E-C84D-B400-73AF5976FE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bg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1AD78-15C3-1141-8647-FBEAC52821FA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chemeClr val="bg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 hasCustomPrompt="1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None/>
              <a:defRPr>
                <a:solidFill>
                  <a:srgbClr val="007B7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dirty="0"/>
              <a:t>v</a:t>
            </a:r>
            <a:endParaRPr dirty="0"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800"/>
              <a:buChar char="●"/>
              <a:defRPr>
                <a:solidFill>
                  <a:srgbClr val="44348B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44348B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44348B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●"/>
              <a:defRPr>
                <a:solidFill>
                  <a:srgbClr val="44348B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44348B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44348B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●"/>
              <a:defRPr>
                <a:solidFill>
                  <a:srgbClr val="44348B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44348B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44348B"/>
                </a:solidFill>
              </a:defRPr>
            </a:lvl9pPr>
          </a:lstStyle>
          <a:p>
            <a:endParaRPr dirty="0"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CC9FFEA4-DC85-2443-B95F-1BA940F2E0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007B7B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20AB31-AC73-794B-8B78-A9929475EBCC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B5B41"/>
              </a:buClr>
              <a:buSzPts val="2800"/>
              <a:buNone/>
              <a:defRPr>
                <a:solidFill>
                  <a:srgbClr val="EB5B4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3B9BE77E-F077-8C4B-88D1-C0167010DC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EB5B4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8BCD4-F47F-C643-8E32-4F5B7F7D5509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3">
  <p:cSld name="TITLE_ONLY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B5B41"/>
              </a:buClr>
              <a:buSzPts val="2800"/>
              <a:buNone/>
              <a:defRPr>
                <a:solidFill>
                  <a:srgbClr val="EB5B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1144900" y="3199650"/>
            <a:ext cx="1941000" cy="1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 sz="1400">
                <a:solidFill>
                  <a:srgbClr val="007B7B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2"/>
          </p:nvPr>
        </p:nvSpPr>
        <p:spPr>
          <a:xfrm>
            <a:off x="3579650" y="3199650"/>
            <a:ext cx="1941000" cy="1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 sz="1400">
                <a:solidFill>
                  <a:srgbClr val="007B7B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3"/>
          </p:nvPr>
        </p:nvSpPr>
        <p:spPr>
          <a:xfrm>
            <a:off x="6134000" y="3199650"/>
            <a:ext cx="1941000" cy="1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 sz="1400">
                <a:solidFill>
                  <a:srgbClr val="007B7B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7D8A3-AC33-DA4A-B0AA-B4386967734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EB5B41"/>
                </a:solidFill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BECECC-A47B-144B-A1A3-E1CC7393DE61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CF05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5B3C8B96-B74E-EB44-AD62-3356051012E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tx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951F9-1626-824E-9890-7AE3338C72B1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chemeClr val="tx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5CC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B5B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3B5E0"/>
              </a:solidFill>
            </a:endParaRPr>
          </a:p>
        </p:txBody>
      </p:sp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B5B41"/>
              </a:buClr>
              <a:buSzPts val="4200"/>
              <a:buNone/>
              <a:defRPr sz="4200">
                <a:solidFill>
                  <a:srgbClr val="EB5B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10CB55-D25A-DD41-BCE7-935729789448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5900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3B5E0"/>
              </a:buClr>
              <a:buSzPts val="12000"/>
              <a:buNone/>
              <a:defRPr sz="12000">
                <a:solidFill>
                  <a:srgbClr val="53B5E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9pPr>
          </a:lstStyle>
          <a:p>
            <a:r>
              <a:rPr lang="en-GB" dirty="0"/>
              <a:t>X</a:t>
            </a:r>
            <a:endParaRPr dirty="0"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4BB1FD2D-F50D-7A48-A422-F961E9CCF4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EB5B4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78F1C2-75C8-1149-A9F7-783B0A356116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" panose="02000503020000020003" pitchFamily="2" charset="0"/>
                <a:cs typeface="Arial"/>
              </a:rPr>
              <a:t>© Welbee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elbee.co.uk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marksolomons@welbee.co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subTitle" idx="1"/>
          </p:nvPr>
        </p:nvSpPr>
        <p:spPr>
          <a:xfrm>
            <a:off x="311700" y="3449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Staff Wellbeing</a:t>
            </a:r>
            <a:endParaRPr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10</a:t>
            </a:fld>
            <a:endParaRPr lang="en-GB" dirty="0">
              <a:solidFill>
                <a:srgbClr val="007B7B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Your stressors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6D1A9E-05BA-064B-947E-AAC057AB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386" y="1017725"/>
            <a:ext cx="3114461" cy="31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Managing stress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1200"/>
              </a:spcAft>
              <a:buClr>
                <a:srgbClr val="FFCF05"/>
              </a:buClr>
              <a:buNone/>
            </a:pPr>
            <a:r>
              <a:rPr lang="en-GB" sz="2600" dirty="0">
                <a:solidFill>
                  <a:srgbClr val="44348B"/>
                </a:solidFill>
              </a:rPr>
              <a:t>Four options*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Avoid the stressor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Change the stressor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Adapt to the stressor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Accept the stressor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C7CF9-2173-C645-A0C2-CAA23313E38C}"/>
              </a:ext>
            </a:extLst>
          </p:cNvPr>
          <p:cNvSpPr/>
          <p:nvPr/>
        </p:nvSpPr>
        <p:spPr>
          <a:xfrm>
            <a:off x="5191664" y="4291876"/>
            <a:ext cx="32807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venir Book" panose="02000503020000020003" pitchFamily="2" charset="0"/>
              </a:rPr>
              <a:t>*This model was created by the Mayo clinic.</a:t>
            </a:r>
          </a:p>
        </p:txBody>
      </p:sp>
    </p:spTree>
    <p:extLst>
      <p:ext uri="{BB962C8B-B14F-4D97-AF65-F5344CB8AC3E}">
        <p14:creationId xmlns:p14="http://schemas.microsoft.com/office/powerpoint/2010/main" val="41709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Avoid the stressor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Learn how to say ‘no’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Control your environment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Avoid hot-topic buttons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Prioritise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Avoid distractions and interruptions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endParaRPr lang="en-GB" sz="2400" dirty="0">
              <a:solidFill>
                <a:srgbClr val="4434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6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Change the stressor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Express feelings rather than bottling them up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Be willing to compromise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Be more assertive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Plan ahead</a:t>
            </a:r>
          </a:p>
        </p:txBody>
      </p:sp>
    </p:spTree>
    <p:extLst>
      <p:ext uri="{BB962C8B-B14F-4D97-AF65-F5344CB8AC3E}">
        <p14:creationId xmlns:p14="http://schemas.microsoft.com/office/powerpoint/2010/main" val="35649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Adapt to the stressor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Reframe problems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Look at the big picture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Adjust your standards – perfectionism is over-rated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Focus on the positive</a:t>
            </a:r>
          </a:p>
        </p:txBody>
      </p:sp>
    </p:spTree>
    <p:extLst>
      <p:ext uri="{BB962C8B-B14F-4D97-AF65-F5344CB8AC3E}">
        <p14:creationId xmlns:p14="http://schemas.microsoft.com/office/powerpoint/2010/main" val="153616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Accept the stressor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Focus on the things you can control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Focus on the upside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Share your feelings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Learn to forgive</a:t>
            </a:r>
          </a:p>
        </p:txBody>
      </p:sp>
    </p:spTree>
    <p:extLst>
      <p:ext uri="{BB962C8B-B14F-4D97-AF65-F5344CB8AC3E}">
        <p14:creationId xmlns:p14="http://schemas.microsoft.com/office/powerpoint/2010/main" val="20948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Managing stress – what else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>
              <a:spcAft>
                <a:spcPts val="1200"/>
              </a:spcAft>
              <a:buClr>
                <a:srgbClr val="FFCF05"/>
              </a:buClr>
            </a:pPr>
            <a:r>
              <a:rPr lang="en-GB" sz="2400" dirty="0">
                <a:solidFill>
                  <a:srgbClr val="44348B"/>
                </a:solidFill>
              </a:rPr>
              <a:t>Take a break and / or switch tasks</a:t>
            </a:r>
          </a:p>
          <a:p>
            <a:pPr>
              <a:spcAft>
                <a:spcPts val="1200"/>
              </a:spcAft>
              <a:buClr>
                <a:srgbClr val="FFCF05"/>
              </a:buClr>
            </a:pPr>
            <a:r>
              <a:rPr lang="en-GB" sz="2400" dirty="0">
                <a:solidFill>
                  <a:srgbClr val="44348B"/>
                </a:solidFill>
              </a:rPr>
              <a:t>Do more of what you enjoy</a:t>
            </a:r>
          </a:p>
          <a:p>
            <a:pPr>
              <a:spcAft>
                <a:spcPts val="1200"/>
              </a:spcAft>
              <a:buClr>
                <a:srgbClr val="FFCF05"/>
              </a:buClr>
            </a:pPr>
            <a:r>
              <a:rPr lang="en-GB" sz="2400" dirty="0">
                <a:solidFill>
                  <a:srgbClr val="44348B"/>
                </a:solidFill>
              </a:rPr>
              <a:t>Try and keep your sense of humour!</a:t>
            </a:r>
          </a:p>
        </p:txBody>
      </p:sp>
    </p:spTree>
    <p:extLst>
      <p:ext uri="{BB962C8B-B14F-4D97-AF65-F5344CB8AC3E}">
        <p14:creationId xmlns:p14="http://schemas.microsoft.com/office/powerpoint/2010/main" val="2419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17</a:t>
            </a:fld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636BDDCD-F0F8-F349-97FF-A1A1040C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56" y="1581871"/>
            <a:ext cx="6534688" cy="19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Your resilience</a:t>
            </a:r>
            <a:endParaRPr lang="en-GB" dirty="0">
              <a:solidFill>
                <a:srgbClr val="007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40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Self-Awareness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F32F8-B7DD-1A43-95DD-0A93FF908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834" y="1097068"/>
            <a:ext cx="4500324" cy="2949364"/>
          </a:xfrm>
          <a:prstGeom prst="rect">
            <a:avLst/>
          </a:prstGeom>
        </p:spPr>
      </p:pic>
      <p:sp>
        <p:nvSpPr>
          <p:cNvPr id="7" name="Shape 366">
            <a:extLst>
              <a:ext uri="{FF2B5EF4-FFF2-40B4-BE49-F238E27FC236}">
                <a16:creationId xmlns:a16="http://schemas.microsoft.com/office/drawing/2014/main" id="{A7210062-1089-C846-9E16-8DBDAAEF1809}"/>
              </a:ext>
            </a:extLst>
          </p:cNvPr>
          <p:cNvSpPr/>
          <p:nvPr/>
        </p:nvSpPr>
        <p:spPr>
          <a:xfrm>
            <a:off x="5274492" y="3371722"/>
            <a:ext cx="3305319" cy="7540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0" tIns="190500" rIns="190500" bIns="190500" anchor="ctr">
            <a:spAutoFit/>
          </a:bodyPr>
          <a:lstStyle>
            <a:lvl1pPr algn="ctr">
              <a:defRPr sz="18000" cap="all" spc="720" baseline="1111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>
              <a:defRPr cap="none"/>
            </a:pPr>
            <a:r>
              <a:rPr lang="en-GB" sz="3600" b="1" cap="all" dirty="0">
                <a:solidFill>
                  <a:schemeClr val="bg1"/>
                </a:solidFill>
                <a:latin typeface="Avenir Book" panose="02000503020000020003" pitchFamily="2" charset="0"/>
              </a:rPr>
              <a:t>RESULTS</a:t>
            </a:r>
            <a:endParaRPr sz="3600" b="1" cap="all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17D19-6109-D540-A29B-59EDF9D46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10" y="1262923"/>
            <a:ext cx="2772384" cy="31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3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19</a:t>
            </a:fld>
            <a:endParaRPr lang="en-GB" dirty="0">
              <a:solidFill>
                <a:srgbClr val="007B7B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Your emotions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5" name="Picture 4" descr="Positive_Negative_no words_1.png">
            <a:extLst>
              <a:ext uri="{FF2B5EF4-FFF2-40B4-BE49-F238E27FC236}">
                <a16:creationId xmlns:a16="http://schemas.microsoft.com/office/drawing/2014/main" id="{89FAA2AF-412A-B44D-8857-8C4622BF5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78" y="939343"/>
            <a:ext cx="4809644" cy="41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8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CBA7-4AC1-8542-B45B-BE78AFDE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</p:spPr>
        <p:txBody>
          <a:bodyPr/>
          <a:lstStyle/>
          <a:p>
            <a:r>
              <a:rPr lang="en-GB" sz="4800" dirty="0"/>
              <a:t>What is wellbeing?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EC4B9-7DA4-EF45-A126-BC921D20F0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00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20</a:t>
            </a:fld>
            <a:endParaRPr lang="en-GB" dirty="0">
              <a:solidFill>
                <a:srgbClr val="007B7B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Your emotions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6" name="Picture 5" descr="Positive_Negative_Final.png">
            <a:extLst>
              <a:ext uri="{FF2B5EF4-FFF2-40B4-BE49-F238E27FC236}">
                <a16:creationId xmlns:a16="http://schemas.microsoft.com/office/drawing/2014/main" id="{7AF7F8C8-A125-284E-80C0-2347FC4AB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55" y="942465"/>
            <a:ext cx="4809644" cy="411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763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86A-259B-A848-B421-B51ADB17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mindset?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C819B7-9C98-AB47-8D5E-41F9A505A4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F0C40C-CBB9-BE4C-966F-75A4C6DE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27" y="1415822"/>
            <a:ext cx="1248930" cy="109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C4E4BA2A-82C5-4E41-859A-B03473A12153}"/>
              </a:ext>
            </a:extLst>
          </p:cNvPr>
          <p:cNvSpPr>
            <a:spLocks/>
          </p:cNvSpPr>
          <p:nvPr/>
        </p:nvSpPr>
        <p:spPr bwMode="auto">
          <a:xfrm rot="10800000">
            <a:off x="2719805" y="1687936"/>
            <a:ext cx="797296" cy="558337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304F06-005D-2748-A501-23444D6BB8A9}"/>
              </a:ext>
            </a:extLst>
          </p:cNvPr>
          <p:cNvGrpSpPr/>
          <p:nvPr/>
        </p:nvGrpSpPr>
        <p:grpSpPr>
          <a:xfrm>
            <a:off x="700985" y="1361771"/>
            <a:ext cx="1544761" cy="1196935"/>
            <a:chOff x="863203" y="1764730"/>
            <a:chExt cx="1730784" cy="1531441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07CF3C6-B64D-0848-9F96-152D9ACB6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939" y="1764730"/>
              <a:ext cx="661048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A94D50BD-771D-7646-A709-A9AFD4A37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03" y="3100834"/>
              <a:ext cx="1640337" cy="1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yourself?</a:t>
              </a:r>
            </a:p>
          </p:txBody>
        </p:sp>
      </p:grpSp>
      <p:sp>
        <p:nvSpPr>
          <p:cNvPr id="13" name="AutoShape 10">
            <a:extLst>
              <a:ext uri="{FF2B5EF4-FFF2-40B4-BE49-F238E27FC236}">
                <a16:creationId xmlns:a16="http://schemas.microsoft.com/office/drawing/2014/main" id="{672FFB4E-AB41-0041-B3C8-BA3852DF3ED9}"/>
              </a:ext>
            </a:extLst>
          </p:cNvPr>
          <p:cNvSpPr>
            <a:spLocks/>
          </p:cNvSpPr>
          <p:nvPr/>
        </p:nvSpPr>
        <p:spPr bwMode="auto">
          <a:xfrm>
            <a:off x="5589699" y="1693642"/>
            <a:ext cx="796993" cy="558337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1FB3D5-D73E-5C44-BAB6-68361BA23A31}"/>
              </a:ext>
            </a:extLst>
          </p:cNvPr>
          <p:cNvGrpSpPr/>
          <p:nvPr/>
        </p:nvGrpSpPr>
        <p:grpSpPr>
          <a:xfrm>
            <a:off x="6818001" y="1355075"/>
            <a:ext cx="1418648" cy="1207404"/>
            <a:chOff x="7217792" y="1758033"/>
            <a:chExt cx="1589485" cy="1544835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2847AB1-8039-ED4C-928C-3A37F2059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792" y="1758033"/>
              <a:ext cx="660797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CC00E28C-323F-0345-9CF2-92EC126C5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6785" y="1927697"/>
              <a:ext cx="571500" cy="99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77046E8F-999A-AC41-A791-B241AE2D5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480" y="1758033"/>
              <a:ext cx="660797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93EE4E18-8571-4A4A-9D56-BE2590459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649" y="3107531"/>
              <a:ext cx="1521396" cy="1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others?</a:t>
              </a:r>
            </a:p>
          </p:txBody>
        </p:sp>
      </p:grpSp>
      <p:sp>
        <p:nvSpPr>
          <p:cNvPr id="19" name="Oval 16">
            <a:extLst>
              <a:ext uri="{FF2B5EF4-FFF2-40B4-BE49-F238E27FC236}">
                <a16:creationId xmlns:a16="http://schemas.microsoft.com/office/drawing/2014/main" id="{91960612-EDA4-4D4C-8F37-C2BA61A0342A}"/>
              </a:ext>
            </a:extLst>
          </p:cNvPr>
          <p:cNvSpPr>
            <a:spLocks/>
          </p:cNvSpPr>
          <p:nvPr/>
        </p:nvSpPr>
        <p:spPr bwMode="auto">
          <a:xfrm>
            <a:off x="3973315" y="1462749"/>
            <a:ext cx="1195490" cy="998028"/>
          </a:xfrm>
          <a:prstGeom prst="ellipse">
            <a:avLst/>
          </a:prstGeom>
          <a:solidFill>
            <a:srgbClr val="003A81"/>
          </a:solidFill>
          <a:ln w="25400" cap="flat">
            <a:solidFill>
              <a:srgbClr val="00A8C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Your Beliefs</a:t>
            </a:r>
          </a:p>
        </p:txBody>
      </p:sp>
      <p:sp>
        <p:nvSpPr>
          <p:cNvPr id="20" name="AutoShape 17">
            <a:extLst>
              <a:ext uri="{FF2B5EF4-FFF2-40B4-BE49-F238E27FC236}">
                <a16:creationId xmlns:a16="http://schemas.microsoft.com/office/drawing/2014/main" id="{83AA25C8-9DFC-FE4D-83E8-4C8737DA54E8}"/>
              </a:ext>
            </a:extLst>
          </p:cNvPr>
          <p:cNvSpPr>
            <a:spLocks/>
          </p:cNvSpPr>
          <p:nvPr/>
        </p:nvSpPr>
        <p:spPr bwMode="auto">
          <a:xfrm rot="5400000">
            <a:off x="4223039" y="2748562"/>
            <a:ext cx="697922" cy="637595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4190EB-FEA4-5B4F-97B1-20159196239C}"/>
              </a:ext>
            </a:extLst>
          </p:cNvPr>
          <p:cNvGrpSpPr/>
          <p:nvPr/>
        </p:nvGrpSpPr>
        <p:grpSpPr>
          <a:xfrm>
            <a:off x="3803179" y="3549132"/>
            <a:ext cx="1542309" cy="1306212"/>
            <a:chOff x="4081240" y="4339540"/>
            <a:chExt cx="1728037" cy="1671257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B59CF4EF-0C12-C04B-9100-B26145992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240" y="4339540"/>
              <a:ext cx="1728037" cy="19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the world?</a:t>
              </a:r>
            </a:p>
          </p:txBody>
        </p:sp>
        <p:pic>
          <p:nvPicPr>
            <p:cNvPr id="23" name="Picture 2" descr="Globe.jpg">
              <a:extLst>
                <a:ext uri="{FF2B5EF4-FFF2-40B4-BE49-F238E27FC236}">
                  <a16:creationId xmlns:a16="http://schemas.microsoft.com/office/drawing/2014/main" id="{6D0D69FE-DFF5-5E46-B8ED-8D588BDD9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977" y="4593209"/>
              <a:ext cx="1417588" cy="141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46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30F9-3D1E-C747-B97C-8BF05DDB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beliefs are important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EF6A61-0C72-054E-8481-C4818450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282" y="2526539"/>
            <a:ext cx="7136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1854994" algn="l"/>
              </a:tabLst>
            </a:pPr>
            <a:r>
              <a:rPr lang="en-GB" sz="1500" dirty="0">
                <a:solidFill>
                  <a:srgbClr val="002060"/>
                </a:solidFill>
                <a:cs typeface="Arial" charset="0"/>
              </a:rPr>
              <a:t>          </a:t>
            </a:r>
            <a:endParaRPr lang="en-GB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F6102B-64D7-B54A-AA01-280841DA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957" y="2134711"/>
            <a:ext cx="6710086" cy="11068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04402-2961-1C45-A8C8-1B194D2B63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06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86A-259B-A848-B421-B51ADB17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mindset?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C819B7-9C98-AB47-8D5E-41F9A505A4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F0C40C-CBB9-BE4C-966F-75A4C6DE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27" y="1415822"/>
            <a:ext cx="1248930" cy="109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C4E4BA2A-82C5-4E41-859A-B03473A12153}"/>
              </a:ext>
            </a:extLst>
          </p:cNvPr>
          <p:cNvSpPr>
            <a:spLocks/>
          </p:cNvSpPr>
          <p:nvPr/>
        </p:nvSpPr>
        <p:spPr bwMode="auto">
          <a:xfrm rot="10800000">
            <a:off x="2719805" y="1687936"/>
            <a:ext cx="797296" cy="558337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304F06-005D-2748-A501-23444D6BB8A9}"/>
              </a:ext>
            </a:extLst>
          </p:cNvPr>
          <p:cNvGrpSpPr/>
          <p:nvPr/>
        </p:nvGrpSpPr>
        <p:grpSpPr>
          <a:xfrm>
            <a:off x="700985" y="1361771"/>
            <a:ext cx="1544761" cy="1196935"/>
            <a:chOff x="863203" y="1764730"/>
            <a:chExt cx="1730784" cy="1531441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07CF3C6-B64D-0848-9F96-152D9ACB6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939" y="1764730"/>
              <a:ext cx="661048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A94D50BD-771D-7646-A709-A9AFD4A37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03" y="3100834"/>
              <a:ext cx="1640337" cy="1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yourself?</a:t>
              </a:r>
            </a:p>
          </p:txBody>
        </p:sp>
      </p:grpSp>
      <p:sp>
        <p:nvSpPr>
          <p:cNvPr id="13" name="AutoShape 10">
            <a:extLst>
              <a:ext uri="{FF2B5EF4-FFF2-40B4-BE49-F238E27FC236}">
                <a16:creationId xmlns:a16="http://schemas.microsoft.com/office/drawing/2014/main" id="{672FFB4E-AB41-0041-B3C8-BA3852DF3ED9}"/>
              </a:ext>
            </a:extLst>
          </p:cNvPr>
          <p:cNvSpPr>
            <a:spLocks/>
          </p:cNvSpPr>
          <p:nvPr/>
        </p:nvSpPr>
        <p:spPr bwMode="auto">
          <a:xfrm>
            <a:off x="5589699" y="1693642"/>
            <a:ext cx="796993" cy="558337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1FB3D5-D73E-5C44-BAB6-68361BA23A31}"/>
              </a:ext>
            </a:extLst>
          </p:cNvPr>
          <p:cNvGrpSpPr/>
          <p:nvPr/>
        </p:nvGrpSpPr>
        <p:grpSpPr>
          <a:xfrm>
            <a:off x="6818001" y="1355075"/>
            <a:ext cx="1418648" cy="1207404"/>
            <a:chOff x="7217792" y="1758033"/>
            <a:chExt cx="1589485" cy="1544835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2847AB1-8039-ED4C-928C-3A37F2059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792" y="1758033"/>
              <a:ext cx="660797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CC00E28C-323F-0345-9CF2-92EC126C5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6785" y="1927697"/>
              <a:ext cx="571500" cy="99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77046E8F-999A-AC41-A791-B241AE2D5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480" y="1758033"/>
              <a:ext cx="660797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93EE4E18-8571-4A4A-9D56-BE2590459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649" y="3107531"/>
              <a:ext cx="1521396" cy="1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others?</a:t>
              </a:r>
            </a:p>
          </p:txBody>
        </p:sp>
      </p:grpSp>
      <p:sp>
        <p:nvSpPr>
          <p:cNvPr id="19" name="Oval 16">
            <a:extLst>
              <a:ext uri="{FF2B5EF4-FFF2-40B4-BE49-F238E27FC236}">
                <a16:creationId xmlns:a16="http://schemas.microsoft.com/office/drawing/2014/main" id="{91960612-EDA4-4D4C-8F37-C2BA61A0342A}"/>
              </a:ext>
            </a:extLst>
          </p:cNvPr>
          <p:cNvSpPr>
            <a:spLocks/>
          </p:cNvSpPr>
          <p:nvPr/>
        </p:nvSpPr>
        <p:spPr bwMode="auto">
          <a:xfrm>
            <a:off x="3973315" y="1462749"/>
            <a:ext cx="1195490" cy="998028"/>
          </a:xfrm>
          <a:prstGeom prst="ellipse">
            <a:avLst/>
          </a:prstGeom>
          <a:solidFill>
            <a:srgbClr val="003A81"/>
          </a:solidFill>
          <a:ln w="25400" cap="flat">
            <a:solidFill>
              <a:srgbClr val="00A8C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Your Beliefs</a:t>
            </a:r>
          </a:p>
        </p:txBody>
      </p:sp>
      <p:sp>
        <p:nvSpPr>
          <p:cNvPr id="20" name="AutoShape 17">
            <a:extLst>
              <a:ext uri="{FF2B5EF4-FFF2-40B4-BE49-F238E27FC236}">
                <a16:creationId xmlns:a16="http://schemas.microsoft.com/office/drawing/2014/main" id="{83AA25C8-9DFC-FE4D-83E8-4C8737DA54E8}"/>
              </a:ext>
            </a:extLst>
          </p:cNvPr>
          <p:cNvSpPr>
            <a:spLocks/>
          </p:cNvSpPr>
          <p:nvPr/>
        </p:nvSpPr>
        <p:spPr bwMode="auto">
          <a:xfrm rot="5400000">
            <a:off x="4223039" y="2748562"/>
            <a:ext cx="697922" cy="637595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4190EB-FEA4-5B4F-97B1-20159196239C}"/>
              </a:ext>
            </a:extLst>
          </p:cNvPr>
          <p:cNvGrpSpPr/>
          <p:nvPr/>
        </p:nvGrpSpPr>
        <p:grpSpPr>
          <a:xfrm>
            <a:off x="3789111" y="3549132"/>
            <a:ext cx="1542309" cy="1306212"/>
            <a:chOff x="4081240" y="4339540"/>
            <a:chExt cx="1728037" cy="1671257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B59CF4EF-0C12-C04B-9100-B26145992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240" y="4339540"/>
              <a:ext cx="1728037" cy="19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the world?</a:t>
              </a:r>
            </a:p>
          </p:txBody>
        </p:sp>
        <p:pic>
          <p:nvPicPr>
            <p:cNvPr id="23" name="Picture 2" descr="Globe.jpg">
              <a:extLst>
                <a:ext uri="{FF2B5EF4-FFF2-40B4-BE49-F238E27FC236}">
                  <a16:creationId xmlns:a16="http://schemas.microsoft.com/office/drawing/2014/main" id="{6D0D69FE-DFF5-5E46-B8ED-8D588BDD9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977" y="4593209"/>
              <a:ext cx="1417588" cy="141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59185F3-DD7E-2648-BC4C-1E40AB69B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4958" y="3746121"/>
            <a:ext cx="3661615" cy="1246064"/>
          </a:xfrm>
        </p:spPr>
        <p:txBody>
          <a:bodyPr/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dirty="0"/>
              <a:t>Life isn’t fair!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dirty="0"/>
              <a:t>The goal posts always move!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dirty="0"/>
              <a:t>There are no guarantees in life!</a:t>
            </a:r>
          </a:p>
          <a:p>
            <a:pPr>
              <a:spcAft>
                <a:spcPts val="600"/>
              </a:spcAft>
            </a:pP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930537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AC613-097C-3D49-A613-7F416BD58D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C00CFD-9BC2-7342-A848-4B8EC5EF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/>
              <a:t>Mindset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4EEC2C-B17F-6343-B992-46F6D3DA1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</p:spPr>
        <p:txBody>
          <a:bodyPr/>
          <a:lstStyle/>
          <a:p>
            <a:pPr marL="114300" indent="0">
              <a:spcAft>
                <a:spcPts val="1200"/>
              </a:spcAft>
              <a:buNone/>
            </a:pPr>
            <a:r>
              <a:rPr lang="en-GB" sz="2800" dirty="0"/>
              <a:t>How might you develop some of these beliefs if they are not yours already?</a:t>
            </a:r>
          </a:p>
          <a:p>
            <a:pPr lvl="1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Life isn’t fair!</a:t>
            </a:r>
          </a:p>
          <a:p>
            <a:pPr lvl="1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The goal posts always move! </a:t>
            </a:r>
          </a:p>
          <a:p>
            <a:pPr lvl="1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There are no guarantees in life!</a:t>
            </a:r>
          </a:p>
        </p:txBody>
      </p:sp>
    </p:spTree>
    <p:extLst>
      <p:ext uri="{BB962C8B-B14F-4D97-AF65-F5344CB8AC3E}">
        <p14:creationId xmlns:p14="http://schemas.microsoft.com/office/powerpoint/2010/main" val="216540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EB5B41"/>
                </a:solidFill>
              </a:rPr>
              <a:t>Your inner voice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/>
        </p:nvSpPr>
        <p:spPr>
          <a:xfrm>
            <a:off x="4180976" y="2204251"/>
            <a:ext cx="4818184" cy="1606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800"/>
              <a:buFont typeface="Avenir"/>
              <a:buChar char="●"/>
              <a:defRPr sz="18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2400"/>
              </a:spcAft>
              <a:buNone/>
            </a:pPr>
            <a:r>
              <a:rPr lang="en-GB" sz="2400" b="1" dirty="0"/>
              <a:t>What are some of the things you </a:t>
            </a:r>
            <a:br>
              <a:rPr lang="en-GB" sz="2400" b="1" dirty="0"/>
            </a:br>
            <a:r>
              <a:rPr lang="en-GB" sz="2400" b="1" dirty="0"/>
              <a:t>say to yourself?</a:t>
            </a:r>
          </a:p>
          <a:p>
            <a:pPr marL="114300" indent="0">
              <a:spcAft>
                <a:spcPts val="2400"/>
              </a:spcAft>
              <a:buNone/>
            </a:pPr>
            <a:endParaRPr lang="en-GB" sz="2400" dirty="0"/>
          </a:p>
          <a:p>
            <a:pPr>
              <a:spcAft>
                <a:spcPts val="2400"/>
              </a:spcAft>
            </a:pPr>
            <a:endParaRPr lang="en-GB" sz="2400" dirty="0"/>
          </a:p>
          <a:p>
            <a:pPr>
              <a:spcAft>
                <a:spcPts val="2400"/>
              </a:spcAft>
            </a:pPr>
            <a:endParaRPr lang="en-GB" sz="24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87A365-3515-E44B-B967-8A3D8615857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6AFB34-6CA2-8A4D-B71B-741C9ADB0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0" y="2204251"/>
            <a:ext cx="1310567" cy="1292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4923D-546D-234A-BAAD-4BBB35734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39" y="1019100"/>
            <a:ext cx="3352796" cy="33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EB5B41"/>
                </a:solidFill>
              </a:rPr>
              <a:t>Positivity – Managing your inner voice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5A06305D-E1CE-FA4D-925A-BCC4793A7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839" y="2074584"/>
            <a:ext cx="5254322" cy="1160772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ts val="633"/>
              </a:spcBef>
            </a:pPr>
            <a:r>
              <a:rPr lang="en-GB" sz="2100" dirty="0">
                <a:solidFill>
                  <a:srgbClr val="002060"/>
                </a:solidFill>
                <a:latin typeface="Avenir Book" panose="02000503020000020003" pitchFamily="2" charset="0"/>
              </a:rPr>
              <a:t>Dr. Barbara Fredrickson suggests that to be emotionally healthy we need a positive </a:t>
            </a:r>
            <a:r>
              <a:rPr lang="en-GB" sz="2100" b="1" dirty="0">
                <a:solidFill>
                  <a:srgbClr val="002060"/>
                </a:solidFill>
                <a:latin typeface="Avenir Book" panose="02000503020000020003" pitchFamily="2" charset="0"/>
              </a:rPr>
              <a:t>SELF TALK</a:t>
            </a:r>
            <a:r>
              <a:rPr lang="en-GB" sz="2100" dirty="0">
                <a:solidFill>
                  <a:srgbClr val="002060"/>
                </a:solidFill>
                <a:latin typeface="Avenir Book" panose="02000503020000020003" pitchFamily="2" charset="0"/>
              </a:rPr>
              <a:t> ratio of …</a:t>
            </a:r>
            <a:endParaRPr lang="en-GB" sz="2100" b="1" dirty="0">
              <a:solidFill>
                <a:srgbClr val="002060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9F9EC49-EBE1-EA40-B5FF-3D57B01B455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144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EB5B41"/>
                </a:solidFill>
              </a:rPr>
              <a:t>Positivity – Managing your inner voice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64D0C-3C28-4740-B4BA-7F84DE803107}"/>
              </a:ext>
            </a:extLst>
          </p:cNvPr>
          <p:cNvSpPr txBox="1"/>
          <p:nvPr/>
        </p:nvSpPr>
        <p:spPr>
          <a:xfrm>
            <a:off x="3949581" y="3251361"/>
            <a:ext cx="14334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800" b="1" dirty="0">
                <a:solidFill>
                  <a:srgbClr val="002060"/>
                </a:solidFill>
              </a:rPr>
              <a:t>3:1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D600C49E-1768-AE46-A8A7-BAB91C002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839" y="2074584"/>
            <a:ext cx="5254322" cy="1160772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ts val="633"/>
              </a:spcBef>
            </a:pPr>
            <a:r>
              <a:rPr lang="en-GB" sz="2100" dirty="0">
                <a:solidFill>
                  <a:srgbClr val="002060"/>
                </a:solidFill>
                <a:latin typeface="Avenir Book" panose="02000503020000020003" pitchFamily="2" charset="0"/>
              </a:rPr>
              <a:t>Dr. Barbara Fredrickson suggests that to be emotionally healthy we need a positive </a:t>
            </a:r>
            <a:r>
              <a:rPr lang="en-GB" sz="2100" b="1" dirty="0">
                <a:solidFill>
                  <a:srgbClr val="002060"/>
                </a:solidFill>
                <a:latin typeface="Avenir Book" panose="02000503020000020003" pitchFamily="2" charset="0"/>
              </a:rPr>
              <a:t>SELF TALK</a:t>
            </a:r>
            <a:r>
              <a:rPr lang="en-GB" sz="2100" dirty="0">
                <a:solidFill>
                  <a:srgbClr val="002060"/>
                </a:solidFill>
                <a:latin typeface="Avenir Book" panose="02000503020000020003" pitchFamily="2" charset="0"/>
              </a:rPr>
              <a:t> ratio of …</a:t>
            </a:r>
            <a:endParaRPr lang="en-GB" sz="2100" b="1" dirty="0">
              <a:solidFill>
                <a:srgbClr val="002060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DFE256F-44E4-9D4D-8E79-5F7F127CEE3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242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Choose your attitude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/>
        </p:nvSpPr>
        <p:spPr>
          <a:xfrm>
            <a:off x="5351040" y="4015481"/>
            <a:ext cx="3792960" cy="68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800"/>
              <a:buFont typeface="Avenir"/>
              <a:buChar char="●"/>
              <a:defRPr sz="18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2400"/>
              </a:spcAft>
              <a:buNone/>
            </a:pPr>
            <a:r>
              <a:rPr lang="en-GB" sz="2400" b="1" dirty="0"/>
              <a:t>It really is your choice!</a:t>
            </a:r>
          </a:p>
          <a:p>
            <a:pPr marL="114300" indent="0">
              <a:spcAft>
                <a:spcPts val="2400"/>
              </a:spcAft>
              <a:buNone/>
            </a:pPr>
            <a:endParaRPr lang="en-GB" sz="2400" dirty="0"/>
          </a:p>
          <a:p>
            <a:pPr>
              <a:spcAft>
                <a:spcPts val="2400"/>
              </a:spcAft>
            </a:pPr>
            <a:endParaRPr lang="en-GB" sz="2400" dirty="0"/>
          </a:p>
          <a:p>
            <a:pPr>
              <a:spcAft>
                <a:spcPts val="2400"/>
              </a:spcAft>
            </a:pPr>
            <a:endParaRPr lang="en-GB" sz="24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9F9EC49-EBE1-EA40-B5FF-3D57B01B455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28</a:t>
            </a:fld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6" name="Picture 5" descr="Debra mid Atlantic half boat by Sian LR.jpg">
            <a:extLst>
              <a:ext uri="{FF2B5EF4-FFF2-40B4-BE49-F238E27FC236}">
                <a16:creationId xmlns:a16="http://schemas.microsoft.com/office/drawing/2014/main" id="{04A0CDF3-10F4-9541-A903-3ED2EF468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84" b="3240"/>
          <a:stretch/>
        </p:blipFill>
        <p:spPr>
          <a:xfrm>
            <a:off x="423379" y="1328258"/>
            <a:ext cx="4763200" cy="3215606"/>
          </a:xfrm>
          <a:prstGeom prst="rect">
            <a:avLst/>
          </a:prstGeom>
          <a:ln>
            <a:solidFill>
              <a:srgbClr val="595959"/>
            </a:solidFill>
          </a:ln>
        </p:spPr>
      </p:pic>
    </p:spTree>
    <p:extLst>
      <p:ext uri="{BB962C8B-B14F-4D97-AF65-F5344CB8AC3E}">
        <p14:creationId xmlns:p14="http://schemas.microsoft.com/office/powerpoint/2010/main" val="209083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EB5B41"/>
                </a:solidFill>
              </a:rPr>
              <a:t>What’s the worst that could happen?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9F9EC49-EBE1-EA40-B5FF-3D57B01B455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D029C-522C-B540-8422-66E83C79A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3" y="1514298"/>
            <a:ext cx="4333962" cy="28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6BD9-AF1C-004E-A34A-1D3DEAC7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1890405"/>
            <a:ext cx="4045200" cy="1482300"/>
          </a:xfrm>
        </p:spPr>
        <p:txBody>
          <a:bodyPr/>
          <a:lstStyle/>
          <a:p>
            <a:r>
              <a:rPr lang="en-GB" dirty="0"/>
              <a:t>What is Wellbeing?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AAD85-EAE8-AE4E-8FAA-76E5012E67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13514" y="631377"/>
            <a:ext cx="4288972" cy="440739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GB"/>
              <a:t>…the </a:t>
            </a:r>
            <a:r>
              <a:rPr lang="en-GB" dirty="0"/>
              <a:t>state of being comfortable, healthy, happy or successful.</a:t>
            </a:r>
          </a:p>
          <a:p>
            <a:pPr>
              <a:spcAft>
                <a:spcPts val="2400"/>
              </a:spcAft>
            </a:pPr>
            <a:r>
              <a:rPr lang="en-GB" dirty="0"/>
              <a:t>…having the psychological, social and physical resources needed to meet challenges.</a:t>
            </a:r>
          </a:p>
          <a:p>
            <a:pPr>
              <a:spcAft>
                <a:spcPts val="1200"/>
              </a:spcAft>
            </a:pPr>
            <a:r>
              <a:rPr lang="en-GB" dirty="0"/>
              <a:t>…that part of an employee’s overall wellbeing that they perceive to be determined primarily by work and can be influenced by workplace interventions.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28883-0377-004B-8748-505F7EA38A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344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Win / lose or win / learn?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/>
        </p:nvSpPr>
        <p:spPr>
          <a:xfrm>
            <a:off x="4113084" y="1945340"/>
            <a:ext cx="4552616" cy="192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800"/>
              <a:buFont typeface="Avenir"/>
              <a:buChar char="●"/>
              <a:defRPr sz="18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2400"/>
              </a:spcAft>
              <a:buNone/>
            </a:pPr>
            <a:r>
              <a:rPr lang="en-GB" sz="2400" b="1" dirty="0"/>
              <a:t>Think of a win / lose situation you are or have faced. What would have or will make it win / learn?</a:t>
            </a:r>
          </a:p>
          <a:p>
            <a:pPr marL="114300" indent="0">
              <a:spcAft>
                <a:spcPts val="2400"/>
              </a:spcAft>
              <a:buNone/>
            </a:pPr>
            <a:endParaRPr lang="en-GB" sz="2400" dirty="0"/>
          </a:p>
          <a:p>
            <a:pPr>
              <a:spcAft>
                <a:spcPts val="2400"/>
              </a:spcAft>
            </a:pPr>
            <a:endParaRPr lang="en-GB" sz="2400" dirty="0"/>
          </a:p>
          <a:p>
            <a:pPr>
              <a:spcAft>
                <a:spcPts val="2400"/>
              </a:spcAft>
            </a:pPr>
            <a:endParaRPr lang="en-GB" sz="24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9F9EC49-EBE1-EA40-B5FF-3D57B01B455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30</a:t>
            </a:fld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032FF-0E7C-3B40-8FB6-5B471EDC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5" y="1366617"/>
            <a:ext cx="2704983" cy="26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CBA7-4AC1-8542-B45B-BE78AFDE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sz="3800" dirty="0"/>
              <a:t>You will never get everything done</a:t>
            </a:r>
            <a:br>
              <a:rPr lang="en-GB" sz="3800" dirty="0"/>
            </a:br>
            <a:r>
              <a:rPr lang="en-GB" sz="3800" dirty="0"/>
              <a:t>So Quit Trying!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5E9D7-9734-EB42-805B-6B8D7203A5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668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73279-8621-594C-AD7B-30DBA10EBE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62E25C9-8C4C-9641-AA79-43EC4245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 Effectiveness</a:t>
            </a:r>
          </a:p>
        </p:txBody>
      </p:sp>
      <p:pic>
        <p:nvPicPr>
          <p:cNvPr id="11" name="Picture 1" descr="04_Planning.png">
            <a:extLst>
              <a:ext uri="{FF2B5EF4-FFF2-40B4-BE49-F238E27FC236}">
                <a16:creationId xmlns:a16="http://schemas.microsoft.com/office/drawing/2014/main" id="{0752DA56-F945-0B43-BFFA-8804E5CAE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40" y="1017725"/>
            <a:ext cx="3358685" cy="2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87FA9045-41C0-1143-9F36-687C506CC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648" y="3958538"/>
            <a:ext cx="641486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i="1" dirty="0">
                <a:latin typeface="Avenir Book" panose="02000503020000020003" pitchFamily="2" charset="0"/>
              </a:rPr>
              <a:t>“Productivity is never an accident.  It is always the result of a </a:t>
            </a:r>
          </a:p>
          <a:p>
            <a:pPr>
              <a:spcAft>
                <a:spcPts val="1200"/>
              </a:spcAft>
            </a:pPr>
            <a:r>
              <a:rPr lang="en-GB" sz="1600" i="1" dirty="0">
                <a:latin typeface="Avenir Book" panose="02000503020000020003" pitchFamily="2" charset="0"/>
              </a:rPr>
              <a:t>commitment to excellence, intelligent planning, and focused effort.</a:t>
            </a:r>
            <a:r>
              <a:rPr lang="en-GB" sz="1600" dirty="0">
                <a:latin typeface="Avenir Book" panose="02000503020000020003" pitchFamily="2" charset="0"/>
              </a:rPr>
              <a:t>”</a:t>
            </a:r>
          </a:p>
          <a:p>
            <a:pPr algn="r"/>
            <a:r>
              <a:rPr lang="en-GB" sz="1600" dirty="0">
                <a:latin typeface="Avenir Book" panose="02000503020000020003" pitchFamily="2" charset="0"/>
              </a:rPr>
              <a:t>~ Paul J. Meyer ~</a:t>
            </a:r>
          </a:p>
          <a:p>
            <a:endParaRPr lang="en-GB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29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Control the Controllables!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C89210-7118-E94F-AF0C-5754C479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8" y="1294939"/>
            <a:ext cx="6425633" cy="258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ABA6C5-6041-B743-B144-17A603CD0019}"/>
              </a:ext>
            </a:extLst>
          </p:cNvPr>
          <p:cNvSpPr/>
          <p:nvPr/>
        </p:nvSpPr>
        <p:spPr>
          <a:xfrm>
            <a:off x="4082492" y="352521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dirty="0">
                <a:latin typeface="Avenir Book" panose="02000503020000020003" pitchFamily="2" charset="0"/>
              </a:rPr>
              <a:t>What is within your control and what is not? </a:t>
            </a:r>
          </a:p>
          <a:p>
            <a:endParaRPr lang="en-GB" sz="1800" dirty="0">
              <a:latin typeface="Avenir Book" panose="02000503020000020003" pitchFamily="2" charset="0"/>
            </a:endParaRPr>
          </a:p>
          <a:p>
            <a:r>
              <a:rPr lang="en-GB" sz="1800" dirty="0">
                <a:latin typeface="Avenir Book" panose="02000503020000020003" pitchFamily="2" charset="0"/>
              </a:rPr>
              <a:t>What can you do to focus on those things you can control?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D639C05-B1F5-6E4F-9DE1-7ED6B8CCC2E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33</a:t>
            </a:fld>
            <a:endParaRPr lang="en-GB" dirty="0">
              <a:solidFill>
                <a:srgbClr val="007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EB5B41"/>
                </a:solidFill>
              </a:rPr>
              <a:t>Pareto Principle – 80 / 20 rule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ABA6C5-6041-B743-B144-17A603CD0019}"/>
              </a:ext>
            </a:extLst>
          </p:cNvPr>
          <p:cNvSpPr/>
          <p:nvPr/>
        </p:nvSpPr>
        <p:spPr>
          <a:xfrm>
            <a:off x="3252499" y="3286066"/>
            <a:ext cx="5385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venir Book" panose="02000503020000020003" pitchFamily="2" charset="0"/>
              </a:rPr>
              <a:t>How can you apply this to better manage your own workload?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B216A23-07C1-764C-BB8D-81035740FB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704159"/>
              </p:ext>
            </p:extLst>
          </p:nvPr>
        </p:nvGraphicFramePr>
        <p:xfrm>
          <a:off x="356764" y="1375785"/>
          <a:ext cx="3100046" cy="2149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5017443" imgH="3572566" progId="Excel.Chart.8">
                  <p:embed/>
                </p:oleObj>
              </mc:Choice>
              <mc:Fallback>
                <p:oleObj name="Chart" r:id="rId3" imgW="5017443" imgH="3572566" progId="Excel.Chart.8">
                  <p:embed/>
                  <p:pic>
                    <p:nvPicPr>
                      <p:cNvPr id="221187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64" y="1375785"/>
                        <a:ext cx="3100046" cy="2149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319B987-759D-BF46-ACB0-B78C9D13F83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19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EB5B41"/>
                </a:solidFill>
              </a:rPr>
              <a:t>Managing interruptions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ABA6C5-6041-B743-B144-17A603CD0019}"/>
              </a:ext>
            </a:extLst>
          </p:cNvPr>
          <p:cNvSpPr/>
          <p:nvPr/>
        </p:nvSpPr>
        <p:spPr>
          <a:xfrm>
            <a:off x="3646394" y="3222414"/>
            <a:ext cx="53850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Avenir Book" panose="02000503020000020003" pitchFamily="2" charset="0"/>
              </a:rPr>
              <a:t>What interruptions are you regularly faced with? </a:t>
            </a:r>
          </a:p>
          <a:p>
            <a:endParaRPr lang="en-GB" sz="2200" dirty="0">
              <a:latin typeface="Avenir Book" panose="02000503020000020003" pitchFamily="2" charset="0"/>
            </a:endParaRPr>
          </a:p>
          <a:p>
            <a:r>
              <a:rPr lang="en-GB" sz="2200" dirty="0">
                <a:latin typeface="Avenir Book" panose="02000503020000020003" pitchFamily="2" charset="0"/>
              </a:rPr>
              <a:t>What are some steps you might take to better manage this?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8CE68D3-D0FB-8345-ADC9-4FC91A18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019100"/>
            <a:ext cx="3170076" cy="213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419959-701E-B642-9A78-FAC4CCDF5E4A}"/>
              </a:ext>
            </a:extLst>
          </p:cNvPr>
          <p:cNvSpPr/>
          <p:nvPr/>
        </p:nvSpPr>
        <p:spPr>
          <a:xfrm>
            <a:off x="2969694" y="2015609"/>
            <a:ext cx="5385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venir Book" panose="02000503020000020003" pitchFamily="2" charset="0"/>
              </a:rPr>
              <a:t>Or multi-tasking?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9196F3E-B840-814D-83AC-D51AE175648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6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88" y="-1114424"/>
            <a:ext cx="9386888" cy="62579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23F78-4BA8-7444-94EB-D91759677A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435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E4A98-918E-764A-963B-D919DC671561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How do I find the time for this?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ABA6C5-6041-B743-B144-17A603CD0019}"/>
              </a:ext>
            </a:extLst>
          </p:cNvPr>
          <p:cNvSpPr/>
          <p:nvPr/>
        </p:nvSpPr>
        <p:spPr>
          <a:xfrm>
            <a:off x="4572000" y="3466911"/>
            <a:ext cx="5385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venir Book" panose="02000503020000020003" pitchFamily="2" charset="0"/>
              </a:rPr>
              <a:t>What one thing can I do?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419959-701E-B642-9A78-FAC4CCDF5E4A}"/>
              </a:ext>
            </a:extLst>
          </p:cNvPr>
          <p:cNvSpPr/>
          <p:nvPr/>
        </p:nvSpPr>
        <p:spPr>
          <a:xfrm>
            <a:off x="466716" y="4124399"/>
            <a:ext cx="5385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venir Book" panose="02000503020000020003" pitchFamily="2" charset="0"/>
              </a:rPr>
              <a:t>You have to start somewhere?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8F61DCA-8AE0-0749-9196-4A149F2A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16" y="1153368"/>
            <a:ext cx="2882046" cy="28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20CD759-BE21-1A44-9C57-D59BBE8555C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37</a:t>
            </a:fld>
            <a:endParaRPr lang="en-GB" dirty="0">
              <a:solidFill>
                <a:srgbClr val="007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5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46D77E6-A234-2341-A12E-231C42E190A8}"/>
              </a:ext>
            </a:extLst>
          </p:cNvPr>
          <p:cNvGrpSpPr/>
          <p:nvPr/>
        </p:nvGrpSpPr>
        <p:grpSpPr>
          <a:xfrm>
            <a:off x="3122733" y="642169"/>
            <a:ext cx="3269754" cy="1157926"/>
            <a:chOff x="3543300" y="1016046"/>
            <a:chExt cx="5029200" cy="1900188"/>
          </a:xfrm>
        </p:grpSpPr>
        <p:sp>
          <p:nvSpPr>
            <p:cNvPr id="6" name="Freeform 5" descr="Custom:  Freeform 50">
              <a:extLst>
                <a:ext uri="{FF2B5EF4-FFF2-40B4-BE49-F238E27FC236}">
                  <a16:creationId xmlns:a16="http://schemas.microsoft.com/office/drawing/2014/main" id="{325589F7-5ADE-6146-B4A9-6DC6005E9542}"/>
                </a:ext>
              </a:extLst>
            </p:cNvPr>
            <p:cNvSpPr/>
            <p:nvPr/>
          </p:nvSpPr>
          <p:spPr>
            <a:xfrm>
              <a:off x="4051300" y="1016046"/>
              <a:ext cx="628650" cy="533400"/>
            </a:xfrm>
            <a:custGeom>
              <a:avLst/>
              <a:gdLst>
                <a:gd name="connsiteX0" fmla="*/ 0 w 628650"/>
                <a:gd name="connsiteY0" fmla="*/ 0 h 444500"/>
                <a:gd name="connsiteX1" fmla="*/ 628650 w 628650"/>
                <a:gd name="connsiteY1" fmla="*/ 260350 h 444500"/>
                <a:gd name="connsiteX2" fmla="*/ 628650 w 628650"/>
                <a:gd name="connsiteY2" fmla="*/ 444500 h 444500"/>
                <a:gd name="connsiteX3" fmla="*/ 0 w 628650"/>
                <a:gd name="connsiteY3" fmla="*/ 0 h 444500"/>
                <a:gd name="connsiteX0" fmla="*/ 0 w 628650"/>
                <a:gd name="connsiteY0" fmla="*/ 0 h 444500"/>
                <a:gd name="connsiteX1" fmla="*/ 621506 w 628650"/>
                <a:gd name="connsiteY1" fmla="*/ 248444 h 444500"/>
                <a:gd name="connsiteX2" fmla="*/ 628650 w 628650"/>
                <a:gd name="connsiteY2" fmla="*/ 444500 h 444500"/>
                <a:gd name="connsiteX3" fmla="*/ 0 w 628650"/>
                <a:gd name="connsiteY3" fmla="*/ 0 h 444500"/>
                <a:gd name="connsiteX0" fmla="*/ 0 w 628650"/>
                <a:gd name="connsiteY0" fmla="*/ 0 h 444500"/>
                <a:gd name="connsiteX1" fmla="*/ 623887 w 628650"/>
                <a:gd name="connsiteY1" fmla="*/ 248444 h 444500"/>
                <a:gd name="connsiteX2" fmla="*/ 628650 w 628650"/>
                <a:gd name="connsiteY2" fmla="*/ 444500 h 444500"/>
                <a:gd name="connsiteX3" fmla="*/ 0 w 628650"/>
                <a:gd name="connsiteY3" fmla="*/ 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444500">
                  <a:moveTo>
                    <a:pt x="0" y="0"/>
                  </a:moveTo>
                  <a:lnTo>
                    <a:pt x="623887" y="248444"/>
                  </a:lnTo>
                  <a:lnTo>
                    <a:pt x="628650" y="444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7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49" descr="Custom:  Rectangle 49">
              <a:extLst>
                <a:ext uri="{FF2B5EF4-FFF2-40B4-BE49-F238E27FC236}">
                  <a16:creationId xmlns:a16="http://schemas.microsoft.com/office/drawing/2014/main" id="{8B3CF63C-CB6C-9D40-9C0D-6AC87D98A114}"/>
                </a:ext>
              </a:extLst>
            </p:cNvPr>
            <p:cNvSpPr/>
            <p:nvPr/>
          </p:nvSpPr>
          <p:spPr>
            <a:xfrm>
              <a:off x="3543300" y="1312660"/>
              <a:ext cx="1133475" cy="1117600"/>
            </a:xfrm>
            <a:custGeom>
              <a:avLst/>
              <a:gdLst>
                <a:gd name="connsiteX0" fmla="*/ 0 w 1133475"/>
                <a:gd name="connsiteY0" fmla="*/ 0 h 1117600"/>
                <a:gd name="connsiteX1" fmla="*/ 1133475 w 1133475"/>
                <a:gd name="connsiteY1" fmla="*/ 0 h 1117600"/>
                <a:gd name="connsiteX2" fmla="*/ 1133475 w 1133475"/>
                <a:gd name="connsiteY2" fmla="*/ 1117600 h 1117600"/>
                <a:gd name="connsiteX3" fmla="*/ 0 w 1133475"/>
                <a:gd name="connsiteY3" fmla="*/ 1117600 h 1117600"/>
                <a:gd name="connsiteX4" fmla="*/ 0 w 1133475"/>
                <a:gd name="connsiteY4" fmla="*/ 0 h 1117600"/>
                <a:gd name="connsiteX0" fmla="*/ 0 w 1133475"/>
                <a:gd name="connsiteY0" fmla="*/ 228600 h 1117600"/>
                <a:gd name="connsiteX1" fmla="*/ 1133475 w 1133475"/>
                <a:gd name="connsiteY1" fmla="*/ 0 h 1117600"/>
                <a:gd name="connsiteX2" fmla="*/ 1133475 w 1133475"/>
                <a:gd name="connsiteY2" fmla="*/ 1117600 h 1117600"/>
                <a:gd name="connsiteX3" fmla="*/ 0 w 1133475"/>
                <a:gd name="connsiteY3" fmla="*/ 1117600 h 1117600"/>
                <a:gd name="connsiteX4" fmla="*/ 0 w 1133475"/>
                <a:gd name="connsiteY4" fmla="*/ 228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5" h="1117600">
                  <a:moveTo>
                    <a:pt x="0" y="228600"/>
                  </a:moveTo>
                  <a:lnTo>
                    <a:pt x="1133475" y="0"/>
                  </a:lnTo>
                  <a:lnTo>
                    <a:pt x="1133475" y="1117600"/>
                  </a:lnTo>
                  <a:lnTo>
                    <a:pt x="0" y="1117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7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47" descr="Custom:  Rectangle 47">
              <a:extLst>
                <a:ext uri="{FF2B5EF4-FFF2-40B4-BE49-F238E27FC236}">
                  <a16:creationId xmlns:a16="http://schemas.microsoft.com/office/drawing/2014/main" id="{5179DB82-1776-4341-8B72-EA326E392A61}"/>
                </a:ext>
              </a:extLst>
            </p:cNvPr>
            <p:cNvSpPr/>
            <p:nvPr/>
          </p:nvSpPr>
          <p:spPr>
            <a:xfrm>
              <a:off x="3543300" y="1229406"/>
              <a:ext cx="5029200" cy="1437640"/>
            </a:xfrm>
            <a:custGeom>
              <a:avLst/>
              <a:gdLst>
                <a:gd name="connsiteX0" fmla="*/ 0 w 5029200"/>
                <a:gd name="connsiteY0" fmla="*/ 0 h 1117600"/>
                <a:gd name="connsiteX1" fmla="*/ 5029200 w 5029200"/>
                <a:gd name="connsiteY1" fmla="*/ 0 h 1117600"/>
                <a:gd name="connsiteX2" fmla="*/ 5029200 w 5029200"/>
                <a:gd name="connsiteY2" fmla="*/ 1117600 h 1117600"/>
                <a:gd name="connsiteX3" fmla="*/ 0 w 5029200"/>
                <a:gd name="connsiteY3" fmla="*/ 1117600 h 1117600"/>
                <a:gd name="connsiteX4" fmla="*/ 0 w 5029200"/>
                <a:gd name="connsiteY4" fmla="*/ 0 h 1117600"/>
                <a:gd name="connsiteX0" fmla="*/ 0 w 5029200"/>
                <a:gd name="connsiteY0" fmla="*/ 320040 h 1437640"/>
                <a:gd name="connsiteX1" fmla="*/ 5029200 w 5029200"/>
                <a:gd name="connsiteY1" fmla="*/ 0 h 1437640"/>
                <a:gd name="connsiteX2" fmla="*/ 5029200 w 5029200"/>
                <a:gd name="connsiteY2" fmla="*/ 1437640 h 1437640"/>
                <a:gd name="connsiteX3" fmla="*/ 0 w 5029200"/>
                <a:gd name="connsiteY3" fmla="*/ 1437640 h 1437640"/>
                <a:gd name="connsiteX4" fmla="*/ 0 w 5029200"/>
                <a:gd name="connsiteY4" fmla="*/ 320040 h 143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00" h="1437640">
                  <a:moveTo>
                    <a:pt x="0" y="320040"/>
                  </a:moveTo>
                  <a:lnTo>
                    <a:pt x="5029200" y="0"/>
                  </a:lnTo>
                  <a:lnTo>
                    <a:pt x="5029200" y="1437640"/>
                  </a:lnTo>
                  <a:lnTo>
                    <a:pt x="0" y="1437640"/>
                  </a:lnTo>
                  <a:lnTo>
                    <a:pt x="0" y="320040"/>
                  </a:lnTo>
                  <a:close/>
                </a:path>
              </a:pathLst>
            </a:custGeom>
            <a:solidFill>
              <a:srgbClr val="007B7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7" dirty="0">
                <a:solidFill>
                  <a:srgbClr val="FFFFFF"/>
                </a:solidFill>
              </a:endParaRPr>
            </a:p>
          </p:txBody>
        </p:sp>
        <p:sp>
          <p:nvSpPr>
            <p:cNvPr id="9" name="TextBox 8" descr="Custom:  GET IN TOUCH">
              <a:extLst>
                <a:ext uri="{FF2B5EF4-FFF2-40B4-BE49-F238E27FC236}">
                  <a16:creationId xmlns:a16="http://schemas.microsoft.com/office/drawing/2014/main" id="{E6889D89-1A0E-0246-BD3D-F322390EB8DB}"/>
                </a:ext>
              </a:extLst>
            </p:cNvPr>
            <p:cNvSpPr txBox="1"/>
            <p:nvPr/>
          </p:nvSpPr>
          <p:spPr>
            <a:xfrm>
              <a:off x="3833593" y="1410388"/>
              <a:ext cx="4524824" cy="1505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363" dirty="0">
                  <a:solidFill>
                    <a:schemeClr val="bg1"/>
                  </a:solidFill>
                  <a:latin typeface="Bebas Neue" panose="020B0606020202050201" pitchFamily="34" charset="0"/>
                </a:rPr>
                <a:t>GET IN TOUCH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21AA2D0-FF82-F248-A73E-D22DB5FE54F4}"/>
              </a:ext>
            </a:extLst>
          </p:cNvPr>
          <p:cNvSpPr/>
          <p:nvPr/>
        </p:nvSpPr>
        <p:spPr>
          <a:xfrm>
            <a:off x="2762194" y="2761138"/>
            <a:ext cx="4291219" cy="4365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rgbClr val="485868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50" dirty="0">
                <a:solidFill>
                  <a:srgbClr val="EB5B4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01277 554001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76F42-1656-184D-B141-CB0896CE8EA7}"/>
              </a:ext>
            </a:extLst>
          </p:cNvPr>
          <p:cNvSpPr/>
          <p:nvPr/>
        </p:nvSpPr>
        <p:spPr>
          <a:xfrm>
            <a:off x="2762194" y="3343406"/>
            <a:ext cx="4291219" cy="4365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rgbClr val="485868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50" dirty="0">
                <a:solidFill>
                  <a:srgbClr val="007B7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https://welbee.co.uk</a:t>
            </a:r>
            <a:endParaRPr lang="en-US" sz="1950" dirty="0">
              <a:solidFill>
                <a:srgbClr val="007B7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195F77-742D-5C41-B84A-627C9E9AC0F6}"/>
              </a:ext>
            </a:extLst>
          </p:cNvPr>
          <p:cNvGrpSpPr/>
          <p:nvPr/>
        </p:nvGrpSpPr>
        <p:grpSpPr>
          <a:xfrm>
            <a:off x="2147473" y="3338604"/>
            <a:ext cx="562303" cy="534284"/>
            <a:chOff x="1384304" y="3350144"/>
            <a:chExt cx="1683970" cy="17535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84567F7-7F66-B142-B216-5B5F4C4347F0}"/>
                </a:ext>
              </a:extLst>
            </p:cNvPr>
            <p:cNvGrpSpPr/>
            <p:nvPr/>
          </p:nvGrpSpPr>
          <p:grpSpPr>
            <a:xfrm>
              <a:off x="1384304" y="3350144"/>
              <a:ext cx="1683970" cy="1753547"/>
              <a:chOff x="692151" y="918370"/>
              <a:chExt cx="945196" cy="98424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D3C24D4-DAC3-4840-A1A1-FAC6D2435BA1}"/>
                  </a:ext>
                </a:extLst>
              </p:cNvPr>
              <p:cNvSpPr/>
              <p:nvPr/>
            </p:nvSpPr>
            <p:spPr>
              <a:xfrm>
                <a:off x="692151" y="918370"/>
                <a:ext cx="945196" cy="824705"/>
              </a:xfrm>
              <a:prstGeom prst="rect">
                <a:avLst/>
              </a:prstGeom>
              <a:solidFill>
                <a:srgbClr val="5FBB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E5ED9F7-8D7D-434B-BF18-67694D8F2651}"/>
                  </a:ext>
                </a:extLst>
              </p:cNvPr>
              <p:cNvSpPr/>
              <p:nvPr/>
            </p:nvSpPr>
            <p:spPr>
              <a:xfrm>
                <a:off x="930909" y="1740693"/>
                <a:ext cx="692944" cy="161925"/>
              </a:xfrm>
              <a:custGeom>
                <a:avLst/>
                <a:gdLst>
                  <a:gd name="connsiteX0" fmla="*/ 781050 w 781050"/>
                  <a:gd name="connsiteY0" fmla="*/ 0 h 152400"/>
                  <a:gd name="connsiteX1" fmla="*/ 38100 w 781050"/>
                  <a:gd name="connsiteY1" fmla="*/ 152400 h 152400"/>
                  <a:gd name="connsiteX2" fmla="*/ 0 w 781050"/>
                  <a:gd name="connsiteY2" fmla="*/ 12700 h 152400"/>
                  <a:gd name="connsiteX3" fmla="*/ 781050 w 781050"/>
                  <a:gd name="connsiteY3" fmla="*/ 0 h 152400"/>
                  <a:gd name="connsiteX0" fmla="*/ 785812 w 785812"/>
                  <a:gd name="connsiteY0" fmla="*/ 0 h 152400"/>
                  <a:gd name="connsiteX1" fmla="*/ 42862 w 785812"/>
                  <a:gd name="connsiteY1" fmla="*/ 152400 h 152400"/>
                  <a:gd name="connsiteX2" fmla="*/ 0 w 785812"/>
                  <a:gd name="connsiteY2" fmla="*/ 794 h 152400"/>
                  <a:gd name="connsiteX3" fmla="*/ 785812 w 785812"/>
                  <a:gd name="connsiteY3" fmla="*/ 0 h 152400"/>
                  <a:gd name="connsiteX0" fmla="*/ 750093 w 750093"/>
                  <a:gd name="connsiteY0" fmla="*/ 0 h 152400"/>
                  <a:gd name="connsiteX1" fmla="*/ 7143 w 750093"/>
                  <a:gd name="connsiteY1" fmla="*/ 152400 h 152400"/>
                  <a:gd name="connsiteX2" fmla="*/ 0 w 750093"/>
                  <a:gd name="connsiteY2" fmla="*/ 7421 h 152400"/>
                  <a:gd name="connsiteX3" fmla="*/ 750093 w 750093"/>
                  <a:gd name="connsiteY3" fmla="*/ 0 h 152400"/>
                  <a:gd name="connsiteX0" fmla="*/ 750093 w 750093"/>
                  <a:gd name="connsiteY0" fmla="*/ 0 h 135834"/>
                  <a:gd name="connsiteX1" fmla="*/ 64293 w 750093"/>
                  <a:gd name="connsiteY1" fmla="*/ 135834 h 135834"/>
                  <a:gd name="connsiteX2" fmla="*/ 0 w 750093"/>
                  <a:gd name="connsiteY2" fmla="*/ 7421 h 135834"/>
                  <a:gd name="connsiteX3" fmla="*/ 750093 w 750093"/>
                  <a:gd name="connsiteY3" fmla="*/ 0 h 135834"/>
                  <a:gd name="connsiteX0" fmla="*/ 692943 w 692943"/>
                  <a:gd name="connsiteY0" fmla="*/ 0 h 135834"/>
                  <a:gd name="connsiteX1" fmla="*/ 7143 w 692943"/>
                  <a:gd name="connsiteY1" fmla="*/ 135834 h 135834"/>
                  <a:gd name="connsiteX2" fmla="*/ 0 w 692943"/>
                  <a:gd name="connsiteY2" fmla="*/ 7421 h 135834"/>
                  <a:gd name="connsiteX3" fmla="*/ 692943 w 692943"/>
                  <a:gd name="connsiteY3" fmla="*/ 0 h 135834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944" h="225286">
                    <a:moveTo>
                      <a:pt x="692944" y="0"/>
                    </a:moveTo>
                    <a:cubicBezTo>
                      <a:pt x="442913" y="41966"/>
                      <a:pt x="285749" y="17669"/>
                      <a:pt x="0" y="225286"/>
                    </a:cubicBezTo>
                    <a:cubicBezTo>
                      <a:pt x="0" y="152664"/>
                      <a:pt x="1" y="80043"/>
                      <a:pt x="1" y="7421"/>
                    </a:cubicBezTo>
                    <a:lnTo>
                      <a:pt x="692944" y="0"/>
                    </a:lnTo>
                    <a:close/>
                  </a:path>
                </a:pathLst>
              </a:custGeom>
              <a:gradFill flip="none" rotWithShape="1">
                <a:gsLst>
                  <a:gs pos="8000">
                    <a:srgbClr val="437CB0"/>
                  </a:gs>
                  <a:gs pos="78000">
                    <a:srgbClr val="3498DB">
                      <a:alpha val="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7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89507B-1EC7-8E41-AD83-ED45710A5327}"/>
                </a:ext>
              </a:extLst>
            </p:cNvPr>
            <p:cNvGrpSpPr/>
            <p:nvPr/>
          </p:nvGrpSpPr>
          <p:grpSpPr>
            <a:xfrm>
              <a:off x="1777427" y="3810400"/>
              <a:ext cx="882645" cy="796203"/>
              <a:chOff x="1777427" y="3810400"/>
              <a:chExt cx="882645" cy="796203"/>
            </a:xfrm>
          </p:grpSpPr>
          <p:sp>
            <p:nvSpPr>
              <p:cNvPr id="15" name="Freeform 134">
                <a:extLst>
                  <a:ext uri="{FF2B5EF4-FFF2-40B4-BE49-F238E27FC236}">
                    <a16:creationId xmlns:a16="http://schemas.microsoft.com/office/drawing/2014/main" id="{0884112E-30BA-F345-8666-A5C12FAF5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582" y="4102518"/>
                <a:ext cx="186796" cy="143078"/>
              </a:xfrm>
              <a:custGeom>
                <a:avLst/>
                <a:gdLst>
                  <a:gd name="T0" fmla="*/ 93 w 1128"/>
                  <a:gd name="T1" fmla="*/ 0 h 864"/>
                  <a:gd name="T2" fmla="*/ 141 w 1128"/>
                  <a:gd name="T3" fmla="*/ 16 h 864"/>
                  <a:gd name="T4" fmla="*/ 172 w 1128"/>
                  <a:gd name="T5" fmla="*/ 57 h 864"/>
                  <a:gd name="T6" fmla="*/ 478 w 1128"/>
                  <a:gd name="T7" fmla="*/ 59 h 864"/>
                  <a:gd name="T8" fmla="*/ 508 w 1128"/>
                  <a:gd name="T9" fmla="*/ 16 h 864"/>
                  <a:gd name="T10" fmla="*/ 557 w 1128"/>
                  <a:gd name="T11" fmla="*/ 0 h 864"/>
                  <a:gd name="T12" fmla="*/ 597 w 1128"/>
                  <a:gd name="T13" fmla="*/ 5 h 864"/>
                  <a:gd name="T14" fmla="*/ 638 w 1128"/>
                  <a:gd name="T15" fmla="*/ 34 h 864"/>
                  <a:gd name="T16" fmla="*/ 803 w 1128"/>
                  <a:gd name="T17" fmla="*/ 519 h 864"/>
                  <a:gd name="T18" fmla="*/ 968 w 1128"/>
                  <a:gd name="T19" fmla="*/ 34 h 864"/>
                  <a:gd name="T20" fmla="*/ 1008 w 1128"/>
                  <a:gd name="T21" fmla="*/ 5 h 864"/>
                  <a:gd name="T22" fmla="*/ 1044 w 1128"/>
                  <a:gd name="T23" fmla="*/ 0 h 864"/>
                  <a:gd name="T24" fmla="*/ 1094 w 1128"/>
                  <a:gd name="T25" fmla="*/ 16 h 864"/>
                  <a:gd name="T26" fmla="*/ 1125 w 1128"/>
                  <a:gd name="T27" fmla="*/ 59 h 864"/>
                  <a:gd name="T28" fmla="*/ 1123 w 1128"/>
                  <a:gd name="T29" fmla="*/ 110 h 864"/>
                  <a:gd name="T30" fmla="*/ 876 w 1128"/>
                  <a:gd name="T31" fmla="*/ 830 h 864"/>
                  <a:gd name="T32" fmla="*/ 835 w 1128"/>
                  <a:gd name="T33" fmla="*/ 859 h 864"/>
                  <a:gd name="T34" fmla="*/ 805 w 1128"/>
                  <a:gd name="T35" fmla="*/ 864 h 864"/>
                  <a:gd name="T36" fmla="*/ 803 w 1128"/>
                  <a:gd name="T37" fmla="*/ 864 h 864"/>
                  <a:gd name="T38" fmla="*/ 771 w 1128"/>
                  <a:gd name="T39" fmla="*/ 859 h 864"/>
                  <a:gd name="T40" fmla="*/ 730 w 1128"/>
                  <a:gd name="T41" fmla="*/ 830 h 864"/>
                  <a:gd name="T42" fmla="*/ 565 w 1128"/>
                  <a:gd name="T43" fmla="*/ 347 h 864"/>
                  <a:gd name="T44" fmla="*/ 398 w 1128"/>
                  <a:gd name="T45" fmla="*/ 830 h 864"/>
                  <a:gd name="T46" fmla="*/ 356 w 1128"/>
                  <a:gd name="T47" fmla="*/ 859 h 864"/>
                  <a:gd name="T48" fmla="*/ 327 w 1128"/>
                  <a:gd name="T49" fmla="*/ 864 h 864"/>
                  <a:gd name="T50" fmla="*/ 324 w 1128"/>
                  <a:gd name="T51" fmla="*/ 864 h 864"/>
                  <a:gd name="T52" fmla="*/ 293 w 1128"/>
                  <a:gd name="T53" fmla="*/ 859 h 864"/>
                  <a:gd name="T54" fmla="*/ 253 w 1128"/>
                  <a:gd name="T55" fmla="*/ 830 h 864"/>
                  <a:gd name="T56" fmla="*/ 5 w 1128"/>
                  <a:gd name="T57" fmla="*/ 110 h 864"/>
                  <a:gd name="T58" fmla="*/ 4 w 1128"/>
                  <a:gd name="T59" fmla="*/ 59 h 864"/>
                  <a:gd name="T60" fmla="*/ 34 w 1128"/>
                  <a:gd name="T61" fmla="*/ 16 h 864"/>
                  <a:gd name="T62" fmla="*/ 83 w 1128"/>
                  <a:gd name="T63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8" h="864">
                    <a:moveTo>
                      <a:pt x="83" y="0"/>
                    </a:moveTo>
                    <a:lnTo>
                      <a:pt x="93" y="0"/>
                    </a:lnTo>
                    <a:lnTo>
                      <a:pt x="118" y="5"/>
                    </a:lnTo>
                    <a:lnTo>
                      <a:pt x="141" y="16"/>
                    </a:lnTo>
                    <a:lnTo>
                      <a:pt x="160" y="34"/>
                    </a:lnTo>
                    <a:lnTo>
                      <a:pt x="172" y="57"/>
                    </a:lnTo>
                    <a:lnTo>
                      <a:pt x="326" y="519"/>
                    </a:lnTo>
                    <a:lnTo>
                      <a:pt x="478" y="59"/>
                    </a:lnTo>
                    <a:lnTo>
                      <a:pt x="491" y="34"/>
                    </a:lnTo>
                    <a:lnTo>
                      <a:pt x="508" y="16"/>
                    </a:lnTo>
                    <a:lnTo>
                      <a:pt x="531" y="5"/>
                    </a:lnTo>
                    <a:lnTo>
                      <a:pt x="557" y="0"/>
                    </a:lnTo>
                    <a:lnTo>
                      <a:pt x="572" y="0"/>
                    </a:lnTo>
                    <a:lnTo>
                      <a:pt x="597" y="5"/>
                    </a:lnTo>
                    <a:lnTo>
                      <a:pt x="620" y="16"/>
                    </a:lnTo>
                    <a:lnTo>
                      <a:pt x="638" y="34"/>
                    </a:lnTo>
                    <a:lnTo>
                      <a:pt x="649" y="57"/>
                    </a:lnTo>
                    <a:lnTo>
                      <a:pt x="803" y="519"/>
                    </a:lnTo>
                    <a:lnTo>
                      <a:pt x="957" y="59"/>
                    </a:lnTo>
                    <a:lnTo>
                      <a:pt x="968" y="34"/>
                    </a:lnTo>
                    <a:lnTo>
                      <a:pt x="986" y="16"/>
                    </a:lnTo>
                    <a:lnTo>
                      <a:pt x="1008" y="5"/>
                    </a:lnTo>
                    <a:lnTo>
                      <a:pt x="1034" y="0"/>
                    </a:lnTo>
                    <a:lnTo>
                      <a:pt x="1044" y="0"/>
                    </a:lnTo>
                    <a:lnTo>
                      <a:pt x="1072" y="5"/>
                    </a:lnTo>
                    <a:lnTo>
                      <a:pt x="1094" y="16"/>
                    </a:lnTo>
                    <a:lnTo>
                      <a:pt x="1112" y="36"/>
                    </a:lnTo>
                    <a:lnTo>
                      <a:pt x="1125" y="59"/>
                    </a:lnTo>
                    <a:lnTo>
                      <a:pt x="1128" y="85"/>
                    </a:lnTo>
                    <a:lnTo>
                      <a:pt x="1123" y="110"/>
                    </a:lnTo>
                    <a:lnTo>
                      <a:pt x="887" y="808"/>
                    </a:lnTo>
                    <a:lnTo>
                      <a:pt x="876" y="830"/>
                    </a:lnTo>
                    <a:lnTo>
                      <a:pt x="858" y="848"/>
                    </a:lnTo>
                    <a:lnTo>
                      <a:pt x="835" y="859"/>
                    </a:lnTo>
                    <a:lnTo>
                      <a:pt x="809" y="864"/>
                    </a:lnTo>
                    <a:lnTo>
                      <a:pt x="805" y="864"/>
                    </a:lnTo>
                    <a:lnTo>
                      <a:pt x="803" y="864"/>
                    </a:lnTo>
                    <a:lnTo>
                      <a:pt x="803" y="864"/>
                    </a:lnTo>
                    <a:lnTo>
                      <a:pt x="796" y="864"/>
                    </a:lnTo>
                    <a:lnTo>
                      <a:pt x="771" y="859"/>
                    </a:lnTo>
                    <a:lnTo>
                      <a:pt x="748" y="848"/>
                    </a:lnTo>
                    <a:lnTo>
                      <a:pt x="730" y="830"/>
                    </a:lnTo>
                    <a:lnTo>
                      <a:pt x="719" y="808"/>
                    </a:lnTo>
                    <a:lnTo>
                      <a:pt x="565" y="347"/>
                    </a:lnTo>
                    <a:lnTo>
                      <a:pt x="410" y="808"/>
                    </a:lnTo>
                    <a:lnTo>
                      <a:pt x="398" y="830"/>
                    </a:lnTo>
                    <a:lnTo>
                      <a:pt x="379" y="848"/>
                    </a:lnTo>
                    <a:lnTo>
                      <a:pt x="356" y="859"/>
                    </a:lnTo>
                    <a:lnTo>
                      <a:pt x="330" y="864"/>
                    </a:lnTo>
                    <a:lnTo>
                      <a:pt x="327" y="864"/>
                    </a:lnTo>
                    <a:lnTo>
                      <a:pt x="326" y="864"/>
                    </a:lnTo>
                    <a:lnTo>
                      <a:pt x="324" y="864"/>
                    </a:lnTo>
                    <a:lnTo>
                      <a:pt x="319" y="864"/>
                    </a:lnTo>
                    <a:lnTo>
                      <a:pt x="293" y="859"/>
                    </a:lnTo>
                    <a:lnTo>
                      <a:pt x="271" y="848"/>
                    </a:lnTo>
                    <a:lnTo>
                      <a:pt x="253" y="830"/>
                    </a:lnTo>
                    <a:lnTo>
                      <a:pt x="240" y="808"/>
                    </a:lnTo>
                    <a:lnTo>
                      <a:pt x="5" y="110"/>
                    </a:lnTo>
                    <a:lnTo>
                      <a:pt x="0" y="85"/>
                    </a:lnTo>
                    <a:lnTo>
                      <a:pt x="4" y="59"/>
                    </a:lnTo>
                    <a:lnTo>
                      <a:pt x="15" y="36"/>
                    </a:lnTo>
                    <a:lnTo>
                      <a:pt x="34" y="16"/>
                    </a:lnTo>
                    <a:lnTo>
                      <a:pt x="5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35">
                <a:extLst>
                  <a:ext uri="{FF2B5EF4-FFF2-40B4-BE49-F238E27FC236}">
                    <a16:creationId xmlns:a16="http://schemas.microsoft.com/office/drawing/2014/main" id="{F0C6F98D-8DBE-6740-A476-983724C85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352" y="4102518"/>
                <a:ext cx="186796" cy="143078"/>
              </a:xfrm>
              <a:custGeom>
                <a:avLst/>
                <a:gdLst>
                  <a:gd name="T0" fmla="*/ 94 w 1128"/>
                  <a:gd name="T1" fmla="*/ 0 h 864"/>
                  <a:gd name="T2" fmla="*/ 143 w 1128"/>
                  <a:gd name="T3" fmla="*/ 16 h 864"/>
                  <a:gd name="T4" fmla="*/ 174 w 1128"/>
                  <a:gd name="T5" fmla="*/ 57 h 864"/>
                  <a:gd name="T6" fmla="*/ 479 w 1128"/>
                  <a:gd name="T7" fmla="*/ 59 h 864"/>
                  <a:gd name="T8" fmla="*/ 510 w 1128"/>
                  <a:gd name="T9" fmla="*/ 16 h 864"/>
                  <a:gd name="T10" fmla="*/ 559 w 1128"/>
                  <a:gd name="T11" fmla="*/ 0 h 864"/>
                  <a:gd name="T12" fmla="*/ 598 w 1128"/>
                  <a:gd name="T13" fmla="*/ 5 h 864"/>
                  <a:gd name="T14" fmla="*/ 640 w 1128"/>
                  <a:gd name="T15" fmla="*/ 34 h 864"/>
                  <a:gd name="T16" fmla="*/ 805 w 1128"/>
                  <a:gd name="T17" fmla="*/ 519 h 864"/>
                  <a:gd name="T18" fmla="*/ 970 w 1128"/>
                  <a:gd name="T19" fmla="*/ 34 h 864"/>
                  <a:gd name="T20" fmla="*/ 1010 w 1128"/>
                  <a:gd name="T21" fmla="*/ 5 h 864"/>
                  <a:gd name="T22" fmla="*/ 1046 w 1128"/>
                  <a:gd name="T23" fmla="*/ 0 h 864"/>
                  <a:gd name="T24" fmla="*/ 1094 w 1128"/>
                  <a:gd name="T25" fmla="*/ 16 h 864"/>
                  <a:gd name="T26" fmla="*/ 1125 w 1128"/>
                  <a:gd name="T27" fmla="*/ 59 h 864"/>
                  <a:gd name="T28" fmla="*/ 1125 w 1128"/>
                  <a:gd name="T29" fmla="*/ 110 h 864"/>
                  <a:gd name="T30" fmla="*/ 877 w 1128"/>
                  <a:gd name="T31" fmla="*/ 830 h 864"/>
                  <a:gd name="T32" fmla="*/ 835 w 1128"/>
                  <a:gd name="T33" fmla="*/ 859 h 864"/>
                  <a:gd name="T34" fmla="*/ 806 w 1128"/>
                  <a:gd name="T35" fmla="*/ 864 h 864"/>
                  <a:gd name="T36" fmla="*/ 803 w 1128"/>
                  <a:gd name="T37" fmla="*/ 864 h 864"/>
                  <a:gd name="T38" fmla="*/ 772 w 1128"/>
                  <a:gd name="T39" fmla="*/ 859 h 864"/>
                  <a:gd name="T40" fmla="*/ 732 w 1128"/>
                  <a:gd name="T41" fmla="*/ 830 h 864"/>
                  <a:gd name="T42" fmla="*/ 565 w 1128"/>
                  <a:gd name="T43" fmla="*/ 347 h 864"/>
                  <a:gd name="T44" fmla="*/ 399 w 1128"/>
                  <a:gd name="T45" fmla="*/ 830 h 864"/>
                  <a:gd name="T46" fmla="*/ 358 w 1128"/>
                  <a:gd name="T47" fmla="*/ 859 h 864"/>
                  <a:gd name="T48" fmla="*/ 327 w 1128"/>
                  <a:gd name="T49" fmla="*/ 864 h 864"/>
                  <a:gd name="T50" fmla="*/ 326 w 1128"/>
                  <a:gd name="T51" fmla="*/ 864 h 864"/>
                  <a:gd name="T52" fmla="*/ 295 w 1128"/>
                  <a:gd name="T53" fmla="*/ 859 h 864"/>
                  <a:gd name="T54" fmla="*/ 253 w 1128"/>
                  <a:gd name="T55" fmla="*/ 830 h 864"/>
                  <a:gd name="T56" fmla="*/ 5 w 1128"/>
                  <a:gd name="T57" fmla="*/ 110 h 864"/>
                  <a:gd name="T58" fmla="*/ 5 w 1128"/>
                  <a:gd name="T59" fmla="*/ 59 h 864"/>
                  <a:gd name="T60" fmla="*/ 34 w 1128"/>
                  <a:gd name="T61" fmla="*/ 16 h 864"/>
                  <a:gd name="T62" fmla="*/ 85 w 1128"/>
                  <a:gd name="T63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8" h="864">
                    <a:moveTo>
                      <a:pt x="85" y="0"/>
                    </a:moveTo>
                    <a:lnTo>
                      <a:pt x="94" y="0"/>
                    </a:lnTo>
                    <a:lnTo>
                      <a:pt x="120" y="5"/>
                    </a:lnTo>
                    <a:lnTo>
                      <a:pt x="143" y="16"/>
                    </a:lnTo>
                    <a:lnTo>
                      <a:pt x="161" y="34"/>
                    </a:lnTo>
                    <a:lnTo>
                      <a:pt x="174" y="57"/>
                    </a:lnTo>
                    <a:lnTo>
                      <a:pt x="326" y="519"/>
                    </a:lnTo>
                    <a:lnTo>
                      <a:pt x="479" y="59"/>
                    </a:lnTo>
                    <a:lnTo>
                      <a:pt x="491" y="34"/>
                    </a:lnTo>
                    <a:lnTo>
                      <a:pt x="510" y="16"/>
                    </a:lnTo>
                    <a:lnTo>
                      <a:pt x="533" y="5"/>
                    </a:lnTo>
                    <a:lnTo>
                      <a:pt x="559" y="0"/>
                    </a:lnTo>
                    <a:lnTo>
                      <a:pt x="572" y="0"/>
                    </a:lnTo>
                    <a:lnTo>
                      <a:pt x="598" y="5"/>
                    </a:lnTo>
                    <a:lnTo>
                      <a:pt x="620" y="16"/>
                    </a:lnTo>
                    <a:lnTo>
                      <a:pt x="640" y="34"/>
                    </a:lnTo>
                    <a:lnTo>
                      <a:pt x="651" y="57"/>
                    </a:lnTo>
                    <a:lnTo>
                      <a:pt x="805" y="519"/>
                    </a:lnTo>
                    <a:lnTo>
                      <a:pt x="957" y="59"/>
                    </a:lnTo>
                    <a:lnTo>
                      <a:pt x="970" y="34"/>
                    </a:lnTo>
                    <a:lnTo>
                      <a:pt x="988" y="16"/>
                    </a:lnTo>
                    <a:lnTo>
                      <a:pt x="1010" y="5"/>
                    </a:lnTo>
                    <a:lnTo>
                      <a:pt x="1036" y="0"/>
                    </a:lnTo>
                    <a:lnTo>
                      <a:pt x="1046" y="0"/>
                    </a:lnTo>
                    <a:lnTo>
                      <a:pt x="1072" y="5"/>
                    </a:lnTo>
                    <a:lnTo>
                      <a:pt x="1094" y="16"/>
                    </a:lnTo>
                    <a:lnTo>
                      <a:pt x="1114" y="36"/>
                    </a:lnTo>
                    <a:lnTo>
                      <a:pt x="1125" y="59"/>
                    </a:lnTo>
                    <a:lnTo>
                      <a:pt x="1128" y="85"/>
                    </a:lnTo>
                    <a:lnTo>
                      <a:pt x="1125" y="110"/>
                    </a:lnTo>
                    <a:lnTo>
                      <a:pt x="889" y="808"/>
                    </a:lnTo>
                    <a:lnTo>
                      <a:pt x="877" y="830"/>
                    </a:lnTo>
                    <a:lnTo>
                      <a:pt x="858" y="848"/>
                    </a:lnTo>
                    <a:lnTo>
                      <a:pt x="835" y="859"/>
                    </a:lnTo>
                    <a:lnTo>
                      <a:pt x="810" y="864"/>
                    </a:lnTo>
                    <a:lnTo>
                      <a:pt x="806" y="864"/>
                    </a:lnTo>
                    <a:lnTo>
                      <a:pt x="805" y="864"/>
                    </a:lnTo>
                    <a:lnTo>
                      <a:pt x="803" y="864"/>
                    </a:lnTo>
                    <a:lnTo>
                      <a:pt x="798" y="864"/>
                    </a:lnTo>
                    <a:lnTo>
                      <a:pt x="772" y="859"/>
                    </a:lnTo>
                    <a:lnTo>
                      <a:pt x="750" y="848"/>
                    </a:lnTo>
                    <a:lnTo>
                      <a:pt x="732" y="830"/>
                    </a:lnTo>
                    <a:lnTo>
                      <a:pt x="719" y="808"/>
                    </a:lnTo>
                    <a:lnTo>
                      <a:pt x="565" y="347"/>
                    </a:lnTo>
                    <a:lnTo>
                      <a:pt x="411" y="808"/>
                    </a:lnTo>
                    <a:lnTo>
                      <a:pt x="399" y="830"/>
                    </a:lnTo>
                    <a:lnTo>
                      <a:pt x="381" y="848"/>
                    </a:lnTo>
                    <a:lnTo>
                      <a:pt x="358" y="859"/>
                    </a:lnTo>
                    <a:lnTo>
                      <a:pt x="332" y="864"/>
                    </a:lnTo>
                    <a:lnTo>
                      <a:pt x="327" y="864"/>
                    </a:lnTo>
                    <a:lnTo>
                      <a:pt x="327" y="864"/>
                    </a:lnTo>
                    <a:lnTo>
                      <a:pt x="326" y="864"/>
                    </a:lnTo>
                    <a:lnTo>
                      <a:pt x="319" y="864"/>
                    </a:lnTo>
                    <a:lnTo>
                      <a:pt x="295" y="859"/>
                    </a:lnTo>
                    <a:lnTo>
                      <a:pt x="272" y="848"/>
                    </a:lnTo>
                    <a:lnTo>
                      <a:pt x="253" y="830"/>
                    </a:lnTo>
                    <a:lnTo>
                      <a:pt x="242" y="808"/>
                    </a:lnTo>
                    <a:lnTo>
                      <a:pt x="5" y="110"/>
                    </a:lnTo>
                    <a:lnTo>
                      <a:pt x="0" y="85"/>
                    </a:lnTo>
                    <a:lnTo>
                      <a:pt x="5" y="59"/>
                    </a:lnTo>
                    <a:lnTo>
                      <a:pt x="17" y="36"/>
                    </a:lnTo>
                    <a:lnTo>
                      <a:pt x="34" y="16"/>
                    </a:lnTo>
                    <a:lnTo>
                      <a:pt x="59" y="5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36">
                <a:extLst>
                  <a:ext uri="{FF2B5EF4-FFF2-40B4-BE49-F238E27FC236}">
                    <a16:creationId xmlns:a16="http://schemas.microsoft.com/office/drawing/2014/main" id="{C1D28BAA-A788-DF4D-8E5E-7C614522A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454" y="4102518"/>
                <a:ext cx="186796" cy="143078"/>
              </a:xfrm>
              <a:custGeom>
                <a:avLst/>
                <a:gdLst>
                  <a:gd name="T0" fmla="*/ 92 w 1128"/>
                  <a:gd name="T1" fmla="*/ 0 h 864"/>
                  <a:gd name="T2" fmla="*/ 143 w 1128"/>
                  <a:gd name="T3" fmla="*/ 16 h 864"/>
                  <a:gd name="T4" fmla="*/ 172 w 1128"/>
                  <a:gd name="T5" fmla="*/ 57 h 864"/>
                  <a:gd name="T6" fmla="*/ 478 w 1128"/>
                  <a:gd name="T7" fmla="*/ 59 h 864"/>
                  <a:gd name="T8" fmla="*/ 508 w 1128"/>
                  <a:gd name="T9" fmla="*/ 16 h 864"/>
                  <a:gd name="T10" fmla="*/ 557 w 1128"/>
                  <a:gd name="T11" fmla="*/ 0 h 864"/>
                  <a:gd name="T12" fmla="*/ 597 w 1128"/>
                  <a:gd name="T13" fmla="*/ 5 h 864"/>
                  <a:gd name="T14" fmla="*/ 638 w 1128"/>
                  <a:gd name="T15" fmla="*/ 34 h 864"/>
                  <a:gd name="T16" fmla="*/ 804 w 1128"/>
                  <a:gd name="T17" fmla="*/ 519 h 864"/>
                  <a:gd name="T18" fmla="*/ 968 w 1128"/>
                  <a:gd name="T19" fmla="*/ 34 h 864"/>
                  <a:gd name="T20" fmla="*/ 1010 w 1128"/>
                  <a:gd name="T21" fmla="*/ 5 h 864"/>
                  <a:gd name="T22" fmla="*/ 1046 w 1128"/>
                  <a:gd name="T23" fmla="*/ 0 h 864"/>
                  <a:gd name="T24" fmla="*/ 1094 w 1128"/>
                  <a:gd name="T25" fmla="*/ 16 h 864"/>
                  <a:gd name="T26" fmla="*/ 1125 w 1128"/>
                  <a:gd name="T27" fmla="*/ 59 h 864"/>
                  <a:gd name="T28" fmla="*/ 1123 w 1128"/>
                  <a:gd name="T29" fmla="*/ 110 h 864"/>
                  <a:gd name="T30" fmla="*/ 876 w 1128"/>
                  <a:gd name="T31" fmla="*/ 830 h 864"/>
                  <a:gd name="T32" fmla="*/ 835 w 1128"/>
                  <a:gd name="T33" fmla="*/ 859 h 864"/>
                  <a:gd name="T34" fmla="*/ 804 w 1128"/>
                  <a:gd name="T35" fmla="*/ 864 h 864"/>
                  <a:gd name="T36" fmla="*/ 803 w 1128"/>
                  <a:gd name="T37" fmla="*/ 864 h 864"/>
                  <a:gd name="T38" fmla="*/ 772 w 1128"/>
                  <a:gd name="T39" fmla="*/ 859 h 864"/>
                  <a:gd name="T40" fmla="*/ 730 w 1128"/>
                  <a:gd name="T41" fmla="*/ 830 h 864"/>
                  <a:gd name="T42" fmla="*/ 565 w 1128"/>
                  <a:gd name="T43" fmla="*/ 347 h 864"/>
                  <a:gd name="T44" fmla="*/ 398 w 1128"/>
                  <a:gd name="T45" fmla="*/ 830 h 864"/>
                  <a:gd name="T46" fmla="*/ 356 w 1128"/>
                  <a:gd name="T47" fmla="*/ 859 h 864"/>
                  <a:gd name="T48" fmla="*/ 327 w 1128"/>
                  <a:gd name="T49" fmla="*/ 864 h 864"/>
                  <a:gd name="T50" fmla="*/ 324 w 1128"/>
                  <a:gd name="T51" fmla="*/ 864 h 864"/>
                  <a:gd name="T52" fmla="*/ 293 w 1128"/>
                  <a:gd name="T53" fmla="*/ 859 h 864"/>
                  <a:gd name="T54" fmla="*/ 253 w 1128"/>
                  <a:gd name="T55" fmla="*/ 830 h 864"/>
                  <a:gd name="T56" fmla="*/ 5 w 1128"/>
                  <a:gd name="T57" fmla="*/ 110 h 864"/>
                  <a:gd name="T58" fmla="*/ 3 w 1128"/>
                  <a:gd name="T59" fmla="*/ 59 h 864"/>
                  <a:gd name="T60" fmla="*/ 34 w 1128"/>
                  <a:gd name="T61" fmla="*/ 16 h 864"/>
                  <a:gd name="T62" fmla="*/ 83 w 1128"/>
                  <a:gd name="T63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8" h="864">
                    <a:moveTo>
                      <a:pt x="83" y="0"/>
                    </a:moveTo>
                    <a:lnTo>
                      <a:pt x="92" y="0"/>
                    </a:lnTo>
                    <a:lnTo>
                      <a:pt x="118" y="5"/>
                    </a:lnTo>
                    <a:lnTo>
                      <a:pt x="143" y="16"/>
                    </a:lnTo>
                    <a:lnTo>
                      <a:pt x="160" y="34"/>
                    </a:lnTo>
                    <a:lnTo>
                      <a:pt x="172" y="57"/>
                    </a:lnTo>
                    <a:lnTo>
                      <a:pt x="325" y="519"/>
                    </a:lnTo>
                    <a:lnTo>
                      <a:pt x="478" y="59"/>
                    </a:lnTo>
                    <a:lnTo>
                      <a:pt x="491" y="34"/>
                    </a:lnTo>
                    <a:lnTo>
                      <a:pt x="508" y="16"/>
                    </a:lnTo>
                    <a:lnTo>
                      <a:pt x="531" y="5"/>
                    </a:lnTo>
                    <a:lnTo>
                      <a:pt x="557" y="0"/>
                    </a:lnTo>
                    <a:lnTo>
                      <a:pt x="571" y="0"/>
                    </a:lnTo>
                    <a:lnTo>
                      <a:pt x="597" y="5"/>
                    </a:lnTo>
                    <a:lnTo>
                      <a:pt x="620" y="16"/>
                    </a:lnTo>
                    <a:lnTo>
                      <a:pt x="638" y="34"/>
                    </a:lnTo>
                    <a:lnTo>
                      <a:pt x="651" y="57"/>
                    </a:lnTo>
                    <a:lnTo>
                      <a:pt x="804" y="519"/>
                    </a:lnTo>
                    <a:lnTo>
                      <a:pt x="957" y="59"/>
                    </a:lnTo>
                    <a:lnTo>
                      <a:pt x="968" y="34"/>
                    </a:lnTo>
                    <a:lnTo>
                      <a:pt x="987" y="16"/>
                    </a:lnTo>
                    <a:lnTo>
                      <a:pt x="1010" y="5"/>
                    </a:lnTo>
                    <a:lnTo>
                      <a:pt x="1036" y="0"/>
                    </a:lnTo>
                    <a:lnTo>
                      <a:pt x="1046" y="0"/>
                    </a:lnTo>
                    <a:lnTo>
                      <a:pt x="1071" y="5"/>
                    </a:lnTo>
                    <a:lnTo>
                      <a:pt x="1094" y="16"/>
                    </a:lnTo>
                    <a:lnTo>
                      <a:pt x="1112" y="36"/>
                    </a:lnTo>
                    <a:lnTo>
                      <a:pt x="1125" y="59"/>
                    </a:lnTo>
                    <a:lnTo>
                      <a:pt x="1128" y="85"/>
                    </a:lnTo>
                    <a:lnTo>
                      <a:pt x="1123" y="110"/>
                    </a:lnTo>
                    <a:lnTo>
                      <a:pt x="889" y="808"/>
                    </a:lnTo>
                    <a:lnTo>
                      <a:pt x="876" y="830"/>
                    </a:lnTo>
                    <a:lnTo>
                      <a:pt x="858" y="848"/>
                    </a:lnTo>
                    <a:lnTo>
                      <a:pt x="835" y="859"/>
                    </a:lnTo>
                    <a:lnTo>
                      <a:pt x="809" y="864"/>
                    </a:lnTo>
                    <a:lnTo>
                      <a:pt x="804" y="864"/>
                    </a:lnTo>
                    <a:lnTo>
                      <a:pt x="804" y="864"/>
                    </a:lnTo>
                    <a:lnTo>
                      <a:pt x="803" y="864"/>
                    </a:lnTo>
                    <a:lnTo>
                      <a:pt x="798" y="864"/>
                    </a:lnTo>
                    <a:lnTo>
                      <a:pt x="772" y="859"/>
                    </a:lnTo>
                    <a:lnTo>
                      <a:pt x="749" y="848"/>
                    </a:lnTo>
                    <a:lnTo>
                      <a:pt x="730" y="830"/>
                    </a:lnTo>
                    <a:lnTo>
                      <a:pt x="719" y="808"/>
                    </a:lnTo>
                    <a:lnTo>
                      <a:pt x="565" y="347"/>
                    </a:lnTo>
                    <a:lnTo>
                      <a:pt x="410" y="808"/>
                    </a:lnTo>
                    <a:lnTo>
                      <a:pt x="398" y="830"/>
                    </a:lnTo>
                    <a:lnTo>
                      <a:pt x="380" y="848"/>
                    </a:lnTo>
                    <a:lnTo>
                      <a:pt x="356" y="859"/>
                    </a:lnTo>
                    <a:lnTo>
                      <a:pt x="332" y="864"/>
                    </a:lnTo>
                    <a:lnTo>
                      <a:pt x="327" y="864"/>
                    </a:lnTo>
                    <a:lnTo>
                      <a:pt x="325" y="864"/>
                    </a:lnTo>
                    <a:lnTo>
                      <a:pt x="324" y="864"/>
                    </a:lnTo>
                    <a:lnTo>
                      <a:pt x="319" y="864"/>
                    </a:lnTo>
                    <a:lnTo>
                      <a:pt x="293" y="859"/>
                    </a:lnTo>
                    <a:lnTo>
                      <a:pt x="270" y="848"/>
                    </a:lnTo>
                    <a:lnTo>
                      <a:pt x="253" y="830"/>
                    </a:lnTo>
                    <a:lnTo>
                      <a:pt x="240" y="808"/>
                    </a:lnTo>
                    <a:lnTo>
                      <a:pt x="5" y="110"/>
                    </a:lnTo>
                    <a:lnTo>
                      <a:pt x="0" y="85"/>
                    </a:lnTo>
                    <a:lnTo>
                      <a:pt x="3" y="59"/>
                    </a:lnTo>
                    <a:lnTo>
                      <a:pt x="16" y="36"/>
                    </a:lnTo>
                    <a:lnTo>
                      <a:pt x="34" y="16"/>
                    </a:lnTo>
                    <a:lnTo>
                      <a:pt x="5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37">
                <a:extLst>
                  <a:ext uri="{FF2B5EF4-FFF2-40B4-BE49-F238E27FC236}">
                    <a16:creationId xmlns:a16="http://schemas.microsoft.com/office/drawing/2014/main" id="{5288C23D-296A-484B-8945-225383F0C1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7427" y="3810400"/>
                <a:ext cx="830647" cy="755797"/>
              </a:xfrm>
              <a:custGeom>
                <a:avLst/>
                <a:gdLst>
                  <a:gd name="T0" fmla="*/ 4379 w 5016"/>
                  <a:gd name="T1" fmla="*/ 412 h 4566"/>
                  <a:gd name="T2" fmla="*/ 4327 w 5016"/>
                  <a:gd name="T3" fmla="*/ 479 h 4566"/>
                  <a:gd name="T4" fmla="*/ 4327 w 5016"/>
                  <a:gd name="T5" fmla="*/ 663 h 4566"/>
                  <a:gd name="T6" fmla="*/ 4379 w 5016"/>
                  <a:gd name="T7" fmla="*/ 730 h 4566"/>
                  <a:gd name="T8" fmla="*/ 4545 w 5016"/>
                  <a:gd name="T9" fmla="*/ 746 h 4566"/>
                  <a:gd name="T10" fmla="*/ 4625 w 5016"/>
                  <a:gd name="T11" fmla="*/ 714 h 4566"/>
                  <a:gd name="T12" fmla="*/ 4657 w 5016"/>
                  <a:gd name="T13" fmla="*/ 634 h 4566"/>
                  <a:gd name="T14" fmla="*/ 4643 w 5016"/>
                  <a:gd name="T15" fmla="*/ 451 h 4566"/>
                  <a:gd name="T16" fmla="*/ 4576 w 5016"/>
                  <a:gd name="T17" fmla="*/ 401 h 4566"/>
                  <a:gd name="T18" fmla="*/ 3918 w 5016"/>
                  <a:gd name="T19" fmla="*/ 396 h 4566"/>
                  <a:gd name="T20" fmla="*/ 3838 w 5016"/>
                  <a:gd name="T21" fmla="*/ 428 h 4566"/>
                  <a:gd name="T22" fmla="*/ 3806 w 5016"/>
                  <a:gd name="T23" fmla="*/ 508 h 4566"/>
                  <a:gd name="T24" fmla="*/ 3821 w 5016"/>
                  <a:gd name="T25" fmla="*/ 691 h 4566"/>
                  <a:gd name="T26" fmla="*/ 3887 w 5016"/>
                  <a:gd name="T27" fmla="*/ 741 h 4566"/>
                  <a:gd name="T28" fmla="*/ 4058 w 5016"/>
                  <a:gd name="T29" fmla="*/ 741 h 4566"/>
                  <a:gd name="T30" fmla="*/ 4125 w 5016"/>
                  <a:gd name="T31" fmla="*/ 691 h 4566"/>
                  <a:gd name="T32" fmla="*/ 4139 w 5016"/>
                  <a:gd name="T33" fmla="*/ 508 h 4566"/>
                  <a:gd name="T34" fmla="*/ 4107 w 5016"/>
                  <a:gd name="T35" fmla="*/ 428 h 4566"/>
                  <a:gd name="T36" fmla="*/ 4029 w 5016"/>
                  <a:gd name="T37" fmla="*/ 396 h 4566"/>
                  <a:gd name="T38" fmla="*/ 3371 w 5016"/>
                  <a:gd name="T39" fmla="*/ 401 h 4566"/>
                  <a:gd name="T40" fmla="*/ 3304 w 5016"/>
                  <a:gd name="T41" fmla="*/ 451 h 4566"/>
                  <a:gd name="T42" fmla="*/ 3288 w 5016"/>
                  <a:gd name="T43" fmla="*/ 634 h 4566"/>
                  <a:gd name="T44" fmla="*/ 3321 w 5016"/>
                  <a:gd name="T45" fmla="*/ 714 h 4566"/>
                  <a:gd name="T46" fmla="*/ 3400 w 5016"/>
                  <a:gd name="T47" fmla="*/ 746 h 4566"/>
                  <a:gd name="T48" fmla="*/ 3566 w 5016"/>
                  <a:gd name="T49" fmla="*/ 730 h 4566"/>
                  <a:gd name="T50" fmla="*/ 3618 w 5016"/>
                  <a:gd name="T51" fmla="*/ 663 h 4566"/>
                  <a:gd name="T52" fmla="*/ 3618 w 5016"/>
                  <a:gd name="T53" fmla="*/ 479 h 4566"/>
                  <a:gd name="T54" fmla="*/ 3566 w 5016"/>
                  <a:gd name="T55" fmla="*/ 412 h 4566"/>
                  <a:gd name="T56" fmla="*/ 3400 w 5016"/>
                  <a:gd name="T57" fmla="*/ 396 h 4566"/>
                  <a:gd name="T58" fmla="*/ 4769 w 5016"/>
                  <a:gd name="T59" fmla="*/ 5 h 4566"/>
                  <a:gd name="T60" fmla="*/ 4910 w 5016"/>
                  <a:gd name="T61" fmla="*/ 72 h 4566"/>
                  <a:gd name="T62" fmla="*/ 4997 w 5016"/>
                  <a:gd name="T63" fmla="*/ 198 h 4566"/>
                  <a:gd name="T64" fmla="*/ 5016 w 5016"/>
                  <a:gd name="T65" fmla="*/ 2756 h 4566"/>
                  <a:gd name="T66" fmla="*/ 4851 w 5016"/>
                  <a:gd name="T67" fmla="*/ 2766 h 4566"/>
                  <a:gd name="T68" fmla="*/ 4699 w 5016"/>
                  <a:gd name="T69" fmla="*/ 2834 h 4566"/>
                  <a:gd name="T70" fmla="*/ 362 w 5016"/>
                  <a:gd name="T71" fmla="*/ 1080 h 4566"/>
                  <a:gd name="T72" fmla="*/ 3055 w 5016"/>
                  <a:gd name="T73" fmla="*/ 4300 h 4566"/>
                  <a:gd name="T74" fmla="*/ 3178 w 5016"/>
                  <a:gd name="T75" fmla="*/ 4566 h 4566"/>
                  <a:gd name="T76" fmla="*/ 196 w 5016"/>
                  <a:gd name="T77" fmla="*/ 4548 h 4566"/>
                  <a:gd name="T78" fmla="*/ 71 w 5016"/>
                  <a:gd name="T79" fmla="*/ 4459 h 4566"/>
                  <a:gd name="T80" fmla="*/ 5 w 5016"/>
                  <a:gd name="T81" fmla="*/ 4319 h 4566"/>
                  <a:gd name="T82" fmla="*/ 5 w 5016"/>
                  <a:gd name="T83" fmla="*/ 248 h 4566"/>
                  <a:gd name="T84" fmla="*/ 71 w 5016"/>
                  <a:gd name="T85" fmla="*/ 109 h 4566"/>
                  <a:gd name="T86" fmla="*/ 196 w 5016"/>
                  <a:gd name="T87" fmla="*/ 20 h 4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016" h="4566">
                    <a:moveTo>
                      <a:pt x="4435" y="396"/>
                    </a:moveTo>
                    <a:lnTo>
                      <a:pt x="4405" y="401"/>
                    </a:lnTo>
                    <a:lnTo>
                      <a:pt x="4379" y="412"/>
                    </a:lnTo>
                    <a:lnTo>
                      <a:pt x="4356" y="428"/>
                    </a:lnTo>
                    <a:lnTo>
                      <a:pt x="4338" y="451"/>
                    </a:lnTo>
                    <a:lnTo>
                      <a:pt x="4327" y="479"/>
                    </a:lnTo>
                    <a:lnTo>
                      <a:pt x="4324" y="508"/>
                    </a:lnTo>
                    <a:lnTo>
                      <a:pt x="4324" y="634"/>
                    </a:lnTo>
                    <a:lnTo>
                      <a:pt x="4327" y="663"/>
                    </a:lnTo>
                    <a:lnTo>
                      <a:pt x="4338" y="691"/>
                    </a:lnTo>
                    <a:lnTo>
                      <a:pt x="4356" y="714"/>
                    </a:lnTo>
                    <a:lnTo>
                      <a:pt x="4379" y="730"/>
                    </a:lnTo>
                    <a:lnTo>
                      <a:pt x="4405" y="741"/>
                    </a:lnTo>
                    <a:lnTo>
                      <a:pt x="4435" y="746"/>
                    </a:lnTo>
                    <a:lnTo>
                      <a:pt x="4545" y="746"/>
                    </a:lnTo>
                    <a:lnTo>
                      <a:pt x="4576" y="741"/>
                    </a:lnTo>
                    <a:lnTo>
                      <a:pt x="4602" y="730"/>
                    </a:lnTo>
                    <a:lnTo>
                      <a:pt x="4625" y="714"/>
                    </a:lnTo>
                    <a:lnTo>
                      <a:pt x="4643" y="691"/>
                    </a:lnTo>
                    <a:lnTo>
                      <a:pt x="4654" y="663"/>
                    </a:lnTo>
                    <a:lnTo>
                      <a:pt x="4657" y="634"/>
                    </a:lnTo>
                    <a:lnTo>
                      <a:pt x="4657" y="508"/>
                    </a:lnTo>
                    <a:lnTo>
                      <a:pt x="4654" y="479"/>
                    </a:lnTo>
                    <a:lnTo>
                      <a:pt x="4643" y="451"/>
                    </a:lnTo>
                    <a:lnTo>
                      <a:pt x="4625" y="428"/>
                    </a:lnTo>
                    <a:lnTo>
                      <a:pt x="4602" y="412"/>
                    </a:lnTo>
                    <a:lnTo>
                      <a:pt x="4576" y="401"/>
                    </a:lnTo>
                    <a:lnTo>
                      <a:pt x="4545" y="396"/>
                    </a:lnTo>
                    <a:lnTo>
                      <a:pt x="4435" y="396"/>
                    </a:lnTo>
                    <a:close/>
                    <a:moveTo>
                      <a:pt x="3918" y="396"/>
                    </a:moveTo>
                    <a:lnTo>
                      <a:pt x="3887" y="401"/>
                    </a:lnTo>
                    <a:lnTo>
                      <a:pt x="3861" y="412"/>
                    </a:lnTo>
                    <a:lnTo>
                      <a:pt x="3838" y="428"/>
                    </a:lnTo>
                    <a:lnTo>
                      <a:pt x="3821" y="451"/>
                    </a:lnTo>
                    <a:lnTo>
                      <a:pt x="3809" y="479"/>
                    </a:lnTo>
                    <a:lnTo>
                      <a:pt x="3806" y="508"/>
                    </a:lnTo>
                    <a:lnTo>
                      <a:pt x="3806" y="634"/>
                    </a:lnTo>
                    <a:lnTo>
                      <a:pt x="3809" y="663"/>
                    </a:lnTo>
                    <a:lnTo>
                      <a:pt x="3821" y="691"/>
                    </a:lnTo>
                    <a:lnTo>
                      <a:pt x="3838" y="714"/>
                    </a:lnTo>
                    <a:lnTo>
                      <a:pt x="3861" y="730"/>
                    </a:lnTo>
                    <a:lnTo>
                      <a:pt x="3887" y="741"/>
                    </a:lnTo>
                    <a:lnTo>
                      <a:pt x="3918" y="746"/>
                    </a:lnTo>
                    <a:lnTo>
                      <a:pt x="4029" y="746"/>
                    </a:lnTo>
                    <a:lnTo>
                      <a:pt x="4058" y="741"/>
                    </a:lnTo>
                    <a:lnTo>
                      <a:pt x="4084" y="730"/>
                    </a:lnTo>
                    <a:lnTo>
                      <a:pt x="4107" y="714"/>
                    </a:lnTo>
                    <a:lnTo>
                      <a:pt x="4125" y="691"/>
                    </a:lnTo>
                    <a:lnTo>
                      <a:pt x="4136" y="663"/>
                    </a:lnTo>
                    <a:lnTo>
                      <a:pt x="4139" y="634"/>
                    </a:lnTo>
                    <a:lnTo>
                      <a:pt x="4139" y="508"/>
                    </a:lnTo>
                    <a:lnTo>
                      <a:pt x="4136" y="479"/>
                    </a:lnTo>
                    <a:lnTo>
                      <a:pt x="4125" y="451"/>
                    </a:lnTo>
                    <a:lnTo>
                      <a:pt x="4107" y="428"/>
                    </a:lnTo>
                    <a:lnTo>
                      <a:pt x="4084" y="412"/>
                    </a:lnTo>
                    <a:lnTo>
                      <a:pt x="4058" y="401"/>
                    </a:lnTo>
                    <a:lnTo>
                      <a:pt x="4029" y="396"/>
                    </a:lnTo>
                    <a:lnTo>
                      <a:pt x="3918" y="396"/>
                    </a:lnTo>
                    <a:close/>
                    <a:moveTo>
                      <a:pt x="3400" y="396"/>
                    </a:moveTo>
                    <a:lnTo>
                      <a:pt x="3371" y="401"/>
                    </a:lnTo>
                    <a:lnTo>
                      <a:pt x="3343" y="412"/>
                    </a:lnTo>
                    <a:lnTo>
                      <a:pt x="3321" y="428"/>
                    </a:lnTo>
                    <a:lnTo>
                      <a:pt x="3304" y="451"/>
                    </a:lnTo>
                    <a:lnTo>
                      <a:pt x="3293" y="479"/>
                    </a:lnTo>
                    <a:lnTo>
                      <a:pt x="3288" y="508"/>
                    </a:lnTo>
                    <a:lnTo>
                      <a:pt x="3288" y="634"/>
                    </a:lnTo>
                    <a:lnTo>
                      <a:pt x="3293" y="663"/>
                    </a:lnTo>
                    <a:lnTo>
                      <a:pt x="3304" y="691"/>
                    </a:lnTo>
                    <a:lnTo>
                      <a:pt x="3321" y="714"/>
                    </a:lnTo>
                    <a:lnTo>
                      <a:pt x="3343" y="730"/>
                    </a:lnTo>
                    <a:lnTo>
                      <a:pt x="3371" y="741"/>
                    </a:lnTo>
                    <a:lnTo>
                      <a:pt x="3400" y="746"/>
                    </a:lnTo>
                    <a:lnTo>
                      <a:pt x="3511" y="746"/>
                    </a:lnTo>
                    <a:lnTo>
                      <a:pt x="3541" y="741"/>
                    </a:lnTo>
                    <a:lnTo>
                      <a:pt x="3566" y="730"/>
                    </a:lnTo>
                    <a:lnTo>
                      <a:pt x="3589" y="714"/>
                    </a:lnTo>
                    <a:lnTo>
                      <a:pt x="3607" y="691"/>
                    </a:lnTo>
                    <a:lnTo>
                      <a:pt x="3618" y="663"/>
                    </a:lnTo>
                    <a:lnTo>
                      <a:pt x="3621" y="634"/>
                    </a:lnTo>
                    <a:lnTo>
                      <a:pt x="3621" y="508"/>
                    </a:lnTo>
                    <a:lnTo>
                      <a:pt x="3618" y="479"/>
                    </a:lnTo>
                    <a:lnTo>
                      <a:pt x="3607" y="451"/>
                    </a:lnTo>
                    <a:lnTo>
                      <a:pt x="3589" y="428"/>
                    </a:lnTo>
                    <a:lnTo>
                      <a:pt x="3566" y="412"/>
                    </a:lnTo>
                    <a:lnTo>
                      <a:pt x="3541" y="401"/>
                    </a:lnTo>
                    <a:lnTo>
                      <a:pt x="3511" y="396"/>
                    </a:lnTo>
                    <a:lnTo>
                      <a:pt x="3400" y="396"/>
                    </a:lnTo>
                    <a:close/>
                    <a:moveTo>
                      <a:pt x="301" y="0"/>
                    </a:moveTo>
                    <a:lnTo>
                      <a:pt x="4715" y="0"/>
                    </a:lnTo>
                    <a:lnTo>
                      <a:pt x="4769" y="5"/>
                    </a:lnTo>
                    <a:lnTo>
                      <a:pt x="4821" y="20"/>
                    </a:lnTo>
                    <a:lnTo>
                      <a:pt x="4867" y="42"/>
                    </a:lnTo>
                    <a:lnTo>
                      <a:pt x="4910" y="72"/>
                    </a:lnTo>
                    <a:lnTo>
                      <a:pt x="4945" y="109"/>
                    </a:lnTo>
                    <a:lnTo>
                      <a:pt x="4974" y="151"/>
                    </a:lnTo>
                    <a:lnTo>
                      <a:pt x="4997" y="198"/>
                    </a:lnTo>
                    <a:lnTo>
                      <a:pt x="5012" y="248"/>
                    </a:lnTo>
                    <a:lnTo>
                      <a:pt x="5016" y="304"/>
                    </a:lnTo>
                    <a:lnTo>
                      <a:pt x="5016" y="2756"/>
                    </a:lnTo>
                    <a:lnTo>
                      <a:pt x="4965" y="2753"/>
                    </a:lnTo>
                    <a:lnTo>
                      <a:pt x="4906" y="2756"/>
                    </a:lnTo>
                    <a:lnTo>
                      <a:pt x="4851" y="2766"/>
                    </a:lnTo>
                    <a:lnTo>
                      <a:pt x="4798" y="2782"/>
                    </a:lnTo>
                    <a:lnTo>
                      <a:pt x="4748" y="2805"/>
                    </a:lnTo>
                    <a:lnTo>
                      <a:pt x="4699" y="2834"/>
                    </a:lnTo>
                    <a:lnTo>
                      <a:pt x="4654" y="2868"/>
                    </a:lnTo>
                    <a:lnTo>
                      <a:pt x="4654" y="1080"/>
                    </a:lnTo>
                    <a:lnTo>
                      <a:pt x="362" y="1080"/>
                    </a:lnTo>
                    <a:lnTo>
                      <a:pt x="362" y="4204"/>
                    </a:lnTo>
                    <a:lnTo>
                      <a:pt x="3031" y="4204"/>
                    </a:lnTo>
                    <a:lnTo>
                      <a:pt x="3055" y="4300"/>
                    </a:lnTo>
                    <a:lnTo>
                      <a:pt x="3087" y="4394"/>
                    </a:lnTo>
                    <a:lnTo>
                      <a:pt x="3130" y="4481"/>
                    </a:lnTo>
                    <a:lnTo>
                      <a:pt x="3178" y="4566"/>
                    </a:lnTo>
                    <a:lnTo>
                      <a:pt x="301" y="4566"/>
                    </a:lnTo>
                    <a:lnTo>
                      <a:pt x="248" y="4561"/>
                    </a:lnTo>
                    <a:lnTo>
                      <a:pt x="196" y="4548"/>
                    </a:lnTo>
                    <a:lnTo>
                      <a:pt x="149" y="4525"/>
                    </a:lnTo>
                    <a:lnTo>
                      <a:pt x="107" y="4496"/>
                    </a:lnTo>
                    <a:lnTo>
                      <a:pt x="71" y="4459"/>
                    </a:lnTo>
                    <a:lnTo>
                      <a:pt x="40" y="4416"/>
                    </a:lnTo>
                    <a:lnTo>
                      <a:pt x="19" y="4369"/>
                    </a:lnTo>
                    <a:lnTo>
                      <a:pt x="5" y="4319"/>
                    </a:lnTo>
                    <a:lnTo>
                      <a:pt x="0" y="4264"/>
                    </a:lnTo>
                    <a:lnTo>
                      <a:pt x="0" y="304"/>
                    </a:lnTo>
                    <a:lnTo>
                      <a:pt x="5" y="248"/>
                    </a:lnTo>
                    <a:lnTo>
                      <a:pt x="19" y="198"/>
                    </a:lnTo>
                    <a:lnTo>
                      <a:pt x="40" y="151"/>
                    </a:lnTo>
                    <a:lnTo>
                      <a:pt x="71" y="109"/>
                    </a:lnTo>
                    <a:lnTo>
                      <a:pt x="107" y="72"/>
                    </a:lnTo>
                    <a:lnTo>
                      <a:pt x="149" y="42"/>
                    </a:lnTo>
                    <a:lnTo>
                      <a:pt x="196" y="20"/>
                    </a:lnTo>
                    <a:lnTo>
                      <a:pt x="248" y="5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8">
                <a:extLst>
                  <a:ext uri="{FF2B5EF4-FFF2-40B4-BE49-F238E27FC236}">
                    <a16:creationId xmlns:a16="http://schemas.microsoft.com/office/drawing/2014/main" id="{E2AC8A6D-1970-9F4B-BB1A-01C00B8309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15294" y="4308524"/>
                <a:ext cx="344778" cy="298079"/>
              </a:xfrm>
              <a:custGeom>
                <a:avLst/>
                <a:gdLst>
                  <a:gd name="T0" fmla="*/ 1683 w 2082"/>
                  <a:gd name="T1" fmla="*/ 214 h 1800"/>
                  <a:gd name="T2" fmla="*/ 1644 w 2082"/>
                  <a:gd name="T3" fmla="*/ 239 h 1800"/>
                  <a:gd name="T4" fmla="*/ 760 w 2082"/>
                  <a:gd name="T5" fmla="*/ 660 h 1800"/>
                  <a:gd name="T6" fmla="*/ 720 w 2082"/>
                  <a:gd name="T7" fmla="*/ 637 h 1800"/>
                  <a:gd name="T8" fmla="*/ 674 w 2082"/>
                  <a:gd name="T9" fmla="*/ 637 h 1800"/>
                  <a:gd name="T10" fmla="*/ 634 w 2082"/>
                  <a:gd name="T11" fmla="*/ 660 h 1800"/>
                  <a:gd name="T12" fmla="*/ 550 w 2082"/>
                  <a:gd name="T13" fmla="*/ 749 h 1800"/>
                  <a:gd name="T14" fmla="*/ 539 w 2082"/>
                  <a:gd name="T15" fmla="*/ 793 h 1800"/>
                  <a:gd name="T16" fmla="*/ 550 w 2082"/>
                  <a:gd name="T17" fmla="*/ 837 h 1800"/>
                  <a:gd name="T18" fmla="*/ 929 w 2082"/>
                  <a:gd name="T19" fmla="*/ 1221 h 1800"/>
                  <a:gd name="T20" fmla="*/ 967 w 2082"/>
                  <a:gd name="T21" fmla="*/ 1244 h 1800"/>
                  <a:gd name="T22" fmla="*/ 1014 w 2082"/>
                  <a:gd name="T23" fmla="*/ 1244 h 1800"/>
                  <a:gd name="T24" fmla="*/ 1053 w 2082"/>
                  <a:gd name="T25" fmla="*/ 1221 h 1800"/>
                  <a:gd name="T26" fmla="*/ 1854 w 2082"/>
                  <a:gd name="T27" fmla="*/ 415 h 1800"/>
                  <a:gd name="T28" fmla="*/ 1865 w 2082"/>
                  <a:gd name="T29" fmla="*/ 372 h 1800"/>
                  <a:gd name="T30" fmla="*/ 1854 w 2082"/>
                  <a:gd name="T31" fmla="*/ 328 h 1800"/>
                  <a:gd name="T32" fmla="*/ 1768 w 2082"/>
                  <a:gd name="T33" fmla="*/ 239 h 1800"/>
                  <a:gd name="T34" fmla="*/ 1730 w 2082"/>
                  <a:gd name="T35" fmla="*/ 214 h 1800"/>
                  <a:gd name="T36" fmla="*/ 1699 w 2082"/>
                  <a:gd name="T37" fmla="*/ 0 h 1800"/>
                  <a:gd name="T38" fmla="*/ 1781 w 2082"/>
                  <a:gd name="T39" fmla="*/ 16 h 1800"/>
                  <a:gd name="T40" fmla="*/ 1853 w 2082"/>
                  <a:gd name="T41" fmla="*/ 65 h 1800"/>
                  <a:gd name="T42" fmla="*/ 2045 w 2082"/>
                  <a:gd name="T43" fmla="*/ 263 h 1800"/>
                  <a:gd name="T44" fmla="*/ 2077 w 2082"/>
                  <a:gd name="T45" fmla="*/ 342 h 1800"/>
                  <a:gd name="T46" fmla="*/ 2077 w 2082"/>
                  <a:gd name="T47" fmla="*/ 428 h 1800"/>
                  <a:gd name="T48" fmla="*/ 2045 w 2082"/>
                  <a:gd name="T49" fmla="*/ 506 h 1800"/>
                  <a:gd name="T50" fmla="*/ 1631 w 2082"/>
                  <a:gd name="T51" fmla="*/ 928 h 1800"/>
                  <a:gd name="T52" fmla="*/ 1629 w 2082"/>
                  <a:gd name="T53" fmla="*/ 1070 h 1800"/>
                  <a:gd name="T54" fmla="*/ 1592 w 2082"/>
                  <a:gd name="T55" fmla="*/ 1240 h 1800"/>
                  <a:gd name="T56" fmla="*/ 1522 w 2082"/>
                  <a:gd name="T57" fmla="*/ 1394 h 1800"/>
                  <a:gd name="T58" fmla="*/ 1424 w 2082"/>
                  <a:gd name="T59" fmla="*/ 1529 h 1800"/>
                  <a:gd name="T60" fmla="*/ 1299 w 2082"/>
                  <a:gd name="T61" fmla="*/ 1643 h 1800"/>
                  <a:gd name="T62" fmla="*/ 1153 w 2082"/>
                  <a:gd name="T63" fmla="*/ 1727 h 1800"/>
                  <a:gd name="T64" fmla="*/ 992 w 2082"/>
                  <a:gd name="T65" fmla="*/ 1780 h 1800"/>
                  <a:gd name="T66" fmla="*/ 817 w 2082"/>
                  <a:gd name="T67" fmla="*/ 1800 h 1800"/>
                  <a:gd name="T68" fmla="*/ 642 w 2082"/>
                  <a:gd name="T69" fmla="*/ 1780 h 1800"/>
                  <a:gd name="T70" fmla="*/ 479 w 2082"/>
                  <a:gd name="T71" fmla="*/ 1727 h 1800"/>
                  <a:gd name="T72" fmla="*/ 335 w 2082"/>
                  <a:gd name="T73" fmla="*/ 1643 h 1800"/>
                  <a:gd name="T74" fmla="*/ 210 w 2082"/>
                  <a:gd name="T75" fmla="*/ 1529 h 1800"/>
                  <a:gd name="T76" fmla="*/ 111 w 2082"/>
                  <a:gd name="T77" fmla="*/ 1394 h 1800"/>
                  <a:gd name="T78" fmla="*/ 42 w 2082"/>
                  <a:gd name="T79" fmla="*/ 1240 h 1800"/>
                  <a:gd name="T80" fmla="*/ 5 w 2082"/>
                  <a:gd name="T81" fmla="*/ 1070 h 1800"/>
                  <a:gd name="T82" fmla="*/ 5 w 2082"/>
                  <a:gd name="T83" fmla="*/ 892 h 1800"/>
                  <a:gd name="T84" fmla="*/ 42 w 2082"/>
                  <a:gd name="T85" fmla="*/ 723 h 1800"/>
                  <a:gd name="T86" fmla="*/ 111 w 2082"/>
                  <a:gd name="T87" fmla="*/ 568 h 1800"/>
                  <a:gd name="T88" fmla="*/ 210 w 2082"/>
                  <a:gd name="T89" fmla="*/ 433 h 1800"/>
                  <a:gd name="T90" fmla="*/ 335 w 2082"/>
                  <a:gd name="T91" fmla="*/ 321 h 1800"/>
                  <a:gd name="T92" fmla="*/ 479 w 2082"/>
                  <a:gd name="T93" fmla="*/ 235 h 1800"/>
                  <a:gd name="T94" fmla="*/ 642 w 2082"/>
                  <a:gd name="T95" fmla="*/ 182 h 1800"/>
                  <a:gd name="T96" fmla="*/ 817 w 2082"/>
                  <a:gd name="T97" fmla="*/ 162 h 1800"/>
                  <a:gd name="T98" fmla="*/ 988 w 2082"/>
                  <a:gd name="T99" fmla="*/ 182 h 1800"/>
                  <a:gd name="T100" fmla="*/ 1149 w 2082"/>
                  <a:gd name="T101" fmla="*/ 234 h 1800"/>
                  <a:gd name="T102" fmla="*/ 1293 w 2082"/>
                  <a:gd name="T103" fmla="*/ 316 h 1800"/>
                  <a:gd name="T104" fmla="*/ 1576 w 2082"/>
                  <a:gd name="T105" fmla="*/ 38 h 1800"/>
                  <a:gd name="T106" fmla="*/ 1655 w 2082"/>
                  <a:gd name="T107" fmla="*/ 5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82" h="1800">
                    <a:moveTo>
                      <a:pt x="1705" y="213"/>
                    </a:moveTo>
                    <a:lnTo>
                      <a:pt x="1683" y="214"/>
                    </a:lnTo>
                    <a:lnTo>
                      <a:pt x="1662" y="224"/>
                    </a:lnTo>
                    <a:lnTo>
                      <a:pt x="1644" y="239"/>
                    </a:lnTo>
                    <a:lnTo>
                      <a:pt x="992" y="892"/>
                    </a:lnTo>
                    <a:lnTo>
                      <a:pt x="760" y="660"/>
                    </a:lnTo>
                    <a:lnTo>
                      <a:pt x="741" y="646"/>
                    </a:lnTo>
                    <a:lnTo>
                      <a:pt x="720" y="637"/>
                    </a:lnTo>
                    <a:lnTo>
                      <a:pt x="697" y="634"/>
                    </a:lnTo>
                    <a:lnTo>
                      <a:pt x="674" y="637"/>
                    </a:lnTo>
                    <a:lnTo>
                      <a:pt x="653" y="646"/>
                    </a:lnTo>
                    <a:lnTo>
                      <a:pt x="634" y="660"/>
                    </a:lnTo>
                    <a:lnTo>
                      <a:pt x="564" y="730"/>
                    </a:lnTo>
                    <a:lnTo>
                      <a:pt x="550" y="749"/>
                    </a:lnTo>
                    <a:lnTo>
                      <a:pt x="542" y="770"/>
                    </a:lnTo>
                    <a:lnTo>
                      <a:pt x="539" y="793"/>
                    </a:lnTo>
                    <a:lnTo>
                      <a:pt x="542" y="816"/>
                    </a:lnTo>
                    <a:lnTo>
                      <a:pt x="550" y="837"/>
                    </a:lnTo>
                    <a:lnTo>
                      <a:pt x="564" y="856"/>
                    </a:lnTo>
                    <a:lnTo>
                      <a:pt x="929" y="1221"/>
                    </a:lnTo>
                    <a:lnTo>
                      <a:pt x="946" y="1236"/>
                    </a:lnTo>
                    <a:lnTo>
                      <a:pt x="967" y="1244"/>
                    </a:lnTo>
                    <a:lnTo>
                      <a:pt x="992" y="1247"/>
                    </a:lnTo>
                    <a:lnTo>
                      <a:pt x="1014" y="1244"/>
                    </a:lnTo>
                    <a:lnTo>
                      <a:pt x="1035" y="1236"/>
                    </a:lnTo>
                    <a:lnTo>
                      <a:pt x="1053" y="1221"/>
                    </a:lnTo>
                    <a:lnTo>
                      <a:pt x="1840" y="433"/>
                    </a:lnTo>
                    <a:lnTo>
                      <a:pt x="1854" y="415"/>
                    </a:lnTo>
                    <a:lnTo>
                      <a:pt x="1862" y="394"/>
                    </a:lnTo>
                    <a:lnTo>
                      <a:pt x="1865" y="372"/>
                    </a:lnTo>
                    <a:lnTo>
                      <a:pt x="1862" y="349"/>
                    </a:lnTo>
                    <a:lnTo>
                      <a:pt x="1854" y="328"/>
                    </a:lnTo>
                    <a:lnTo>
                      <a:pt x="1840" y="308"/>
                    </a:lnTo>
                    <a:lnTo>
                      <a:pt x="1768" y="239"/>
                    </a:lnTo>
                    <a:lnTo>
                      <a:pt x="1751" y="224"/>
                    </a:lnTo>
                    <a:lnTo>
                      <a:pt x="1730" y="214"/>
                    </a:lnTo>
                    <a:lnTo>
                      <a:pt x="1705" y="213"/>
                    </a:lnTo>
                    <a:close/>
                    <a:moveTo>
                      <a:pt x="1699" y="0"/>
                    </a:moveTo>
                    <a:lnTo>
                      <a:pt x="1741" y="5"/>
                    </a:lnTo>
                    <a:lnTo>
                      <a:pt x="1781" y="16"/>
                    </a:lnTo>
                    <a:lnTo>
                      <a:pt x="1820" y="38"/>
                    </a:lnTo>
                    <a:lnTo>
                      <a:pt x="1853" y="65"/>
                    </a:lnTo>
                    <a:lnTo>
                      <a:pt x="2018" y="229"/>
                    </a:lnTo>
                    <a:lnTo>
                      <a:pt x="2045" y="263"/>
                    </a:lnTo>
                    <a:lnTo>
                      <a:pt x="2064" y="300"/>
                    </a:lnTo>
                    <a:lnTo>
                      <a:pt x="2077" y="342"/>
                    </a:lnTo>
                    <a:lnTo>
                      <a:pt x="2082" y="384"/>
                    </a:lnTo>
                    <a:lnTo>
                      <a:pt x="2077" y="428"/>
                    </a:lnTo>
                    <a:lnTo>
                      <a:pt x="2064" y="469"/>
                    </a:lnTo>
                    <a:lnTo>
                      <a:pt x="2045" y="506"/>
                    </a:lnTo>
                    <a:lnTo>
                      <a:pt x="2018" y="540"/>
                    </a:lnTo>
                    <a:lnTo>
                      <a:pt x="1631" y="928"/>
                    </a:lnTo>
                    <a:lnTo>
                      <a:pt x="1634" y="981"/>
                    </a:lnTo>
                    <a:lnTo>
                      <a:pt x="1629" y="1070"/>
                    </a:lnTo>
                    <a:lnTo>
                      <a:pt x="1615" y="1158"/>
                    </a:lnTo>
                    <a:lnTo>
                      <a:pt x="1592" y="1240"/>
                    </a:lnTo>
                    <a:lnTo>
                      <a:pt x="1561" y="1320"/>
                    </a:lnTo>
                    <a:lnTo>
                      <a:pt x="1522" y="1394"/>
                    </a:lnTo>
                    <a:lnTo>
                      <a:pt x="1475" y="1464"/>
                    </a:lnTo>
                    <a:lnTo>
                      <a:pt x="1424" y="1529"/>
                    </a:lnTo>
                    <a:lnTo>
                      <a:pt x="1364" y="1589"/>
                    </a:lnTo>
                    <a:lnTo>
                      <a:pt x="1299" y="1643"/>
                    </a:lnTo>
                    <a:lnTo>
                      <a:pt x="1230" y="1688"/>
                    </a:lnTo>
                    <a:lnTo>
                      <a:pt x="1153" y="1727"/>
                    </a:lnTo>
                    <a:lnTo>
                      <a:pt x="1074" y="1758"/>
                    </a:lnTo>
                    <a:lnTo>
                      <a:pt x="992" y="1780"/>
                    </a:lnTo>
                    <a:lnTo>
                      <a:pt x="906" y="1795"/>
                    </a:lnTo>
                    <a:lnTo>
                      <a:pt x="817" y="1800"/>
                    </a:lnTo>
                    <a:lnTo>
                      <a:pt x="728" y="1795"/>
                    </a:lnTo>
                    <a:lnTo>
                      <a:pt x="642" y="1780"/>
                    </a:lnTo>
                    <a:lnTo>
                      <a:pt x="558" y="1758"/>
                    </a:lnTo>
                    <a:lnTo>
                      <a:pt x="479" y="1727"/>
                    </a:lnTo>
                    <a:lnTo>
                      <a:pt x="404" y="1688"/>
                    </a:lnTo>
                    <a:lnTo>
                      <a:pt x="335" y="1643"/>
                    </a:lnTo>
                    <a:lnTo>
                      <a:pt x="270" y="1589"/>
                    </a:lnTo>
                    <a:lnTo>
                      <a:pt x="210" y="1529"/>
                    </a:lnTo>
                    <a:lnTo>
                      <a:pt x="157" y="1464"/>
                    </a:lnTo>
                    <a:lnTo>
                      <a:pt x="111" y="1394"/>
                    </a:lnTo>
                    <a:lnTo>
                      <a:pt x="73" y="1320"/>
                    </a:lnTo>
                    <a:lnTo>
                      <a:pt x="42" y="1240"/>
                    </a:lnTo>
                    <a:lnTo>
                      <a:pt x="19" y="1158"/>
                    </a:lnTo>
                    <a:lnTo>
                      <a:pt x="5" y="1070"/>
                    </a:lnTo>
                    <a:lnTo>
                      <a:pt x="0" y="981"/>
                    </a:lnTo>
                    <a:lnTo>
                      <a:pt x="5" y="892"/>
                    </a:lnTo>
                    <a:lnTo>
                      <a:pt x="19" y="806"/>
                    </a:lnTo>
                    <a:lnTo>
                      <a:pt x="42" y="723"/>
                    </a:lnTo>
                    <a:lnTo>
                      <a:pt x="73" y="644"/>
                    </a:lnTo>
                    <a:lnTo>
                      <a:pt x="111" y="568"/>
                    </a:lnTo>
                    <a:lnTo>
                      <a:pt x="157" y="498"/>
                    </a:lnTo>
                    <a:lnTo>
                      <a:pt x="210" y="433"/>
                    </a:lnTo>
                    <a:lnTo>
                      <a:pt x="270" y="373"/>
                    </a:lnTo>
                    <a:lnTo>
                      <a:pt x="335" y="321"/>
                    </a:lnTo>
                    <a:lnTo>
                      <a:pt x="404" y="274"/>
                    </a:lnTo>
                    <a:lnTo>
                      <a:pt x="479" y="235"/>
                    </a:lnTo>
                    <a:lnTo>
                      <a:pt x="558" y="205"/>
                    </a:lnTo>
                    <a:lnTo>
                      <a:pt x="642" y="182"/>
                    </a:lnTo>
                    <a:lnTo>
                      <a:pt x="728" y="167"/>
                    </a:lnTo>
                    <a:lnTo>
                      <a:pt x="817" y="162"/>
                    </a:lnTo>
                    <a:lnTo>
                      <a:pt x="904" y="167"/>
                    </a:lnTo>
                    <a:lnTo>
                      <a:pt x="988" y="182"/>
                    </a:lnTo>
                    <a:lnTo>
                      <a:pt x="1071" y="203"/>
                    </a:lnTo>
                    <a:lnTo>
                      <a:pt x="1149" y="234"/>
                    </a:lnTo>
                    <a:lnTo>
                      <a:pt x="1223" y="271"/>
                    </a:lnTo>
                    <a:lnTo>
                      <a:pt x="1293" y="316"/>
                    </a:lnTo>
                    <a:lnTo>
                      <a:pt x="1543" y="65"/>
                    </a:lnTo>
                    <a:lnTo>
                      <a:pt x="1576" y="38"/>
                    </a:lnTo>
                    <a:lnTo>
                      <a:pt x="1615" y="16"/>
                    </a:lnTo>
                    <a:lnTo>
                      <a:pt x="1655" y="5"/>
                    </a:lnTo>
                    <a:lnTo>
                      <a:pt x="1699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DA511D-1260-7042-BB30-68C6BBA42D78}"/>
              </a:ext>
            </a:extLst>
          </p:cNvPr>
          <p:cNvGrpSpPr/>
          <p:nvPr/>
        </p:nvGrpSpPr>
        <p:grpSpPr>
          <a:xfrm>
            <a:off x="2144438" y="2162906"/>
            <a:ext cx="587225" cy="534284"/>
            <a:chOff x="1384304" y="5322891"/>
            <a:chExt cx="1758609" cy="17535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5E052A3-F420-1C41-B00A-99CAA2B989A3}"/>
                </a:ext>
              </a:extLst>
            </p:cNvPr>
            <p:cNvGrpSpPr/>
            <p:nvPr/>
          </p:nvGrpSpPr>
          <p:grpSpPr>
            <a:xfrm>
              <a:off x="1384304" y="5322891"/>
              <a:ext cx="1758609" cy="1753547"/>
              <a:chOff x="692151" y="918370"/>
              <a:chExt cx="945196" cy="98424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41B48C-AD5F-5542-8019-ADF1145D8516}"/>
                  </a:ext>
                </a:extLst>
              </p:cNvPr>
              <p:cNvSpPr/>
              <p:nvPr/>
            </p:nvSpPr>
            <p:spPr>
              <a:xfrm>
                <a:off x="692151" y="918370"/>
                <a:ext cx="945196" cy="824705"/>
              </a:xfrm>
              <a:prstGeom prst="rect">
                <a:avLst/>
              </a:prstGeom>
              <a:solidFill>
                <a:srgbClr val="ED6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FC38749-36F1-F34C-BADF-9FB6131DD910}"/>
                  </a:ext>
                </a:extLst>
              </p:cNvPr>
              <p:cNvSpPr/>
              <p:nvPr/>
            </p:nvSpPr>
            <p:spPr>
              <a:xfrm>
                <a:off x="930909" y="1740693"/>
                <a:ext cx="692944" cy="161925"/>
              </a:xfrm>
              <a:custGeom>
                <a:avLst/>
                <a:gdLst>
                  <a:gd name="connsiteX0" fmla="*/ 781050 w 781050"/>
                  <a:gd name="connsiteY0" fmla="*/ 0 h 152400"/>
                  <a:gd name="connsiteX1" fmla="*/ 38100 w 781050"/>
                  <a:gd name="connsiteY1" fmla="*/ 152400 h 152400"/>
                  <a:gd name="connsiteX2" fmla="*/ 0 w 781050"/>
                  <a:gd name="connsiteY2" fmla="*/ 12700 h 152400"/>
                  <a:gd name="connsiteX3" fmla="*/ 781050 w 781050"/>
                  <a:gd name="connsiteY3" fmla="*/ 0 h 152400"/>
                  <a:gd name="connsiteX0" fmla="*/ 785812 w 785812"/>
                  <a:gd name="connsiteY0" fmla="*/ 0 h 152400"/>
                  <a:gd name="connsiteX1" fmla="*/ 42862 w 785812"/>
                  <a:gd name="connsiteY1" fmla="*/ 152400 h 152400"/>
                  <a:gd name="connsiteX2" fmla="*/ 0 w 785812"/>
                  <a:gd name="connsiteY2" fmla="*/ 794 h 152400"/>
                  <a:gd name="connsiteX3" fmla="*/ 785812 w 785812"/>
                  <a:gd name="connsiteY3" fmla="*/ 0 h 152400"/>
                  <a:gd name="connsiteX0" fmla="*/ 750093 w 750093"/>
                  <a:gd name="connsiteY0" fmla="*/ 0 h 152400"/>
                  <a:gd name="connsiteX1" fmla="*/ 7143 w 750093"/>
                  <a:gd name="connsiteY1" fmla="*/ 152400 h 152400"/>
                  <a:gd name="connsiteX2" fmla="*/ 0 w 750093"/>
                  <a:gd name="connsiteY2" fmla="*/ 7421 h 152400"/>
                  <a:gd name="connsiteX3" fmla="*/ 750093 w 750093"/>
                  <a:gd name="connsiteY3" fmla="*/ 0 h 152400"/>
                  <a:gd name="connsiteX0" fmla="*/ 750093 w 750093"/>
                  <a:gd name="connsiteY0" fmla="*/ 0 h 135834"/>
                  <a:gd name="connsiteX1" fmla="*/ 64293 w 750093"/>
                  <a:gd name="connsiteY1" fmla="*/ 135834 h 135834"/>
                  <a:gd name="connsiteX2" fmla="*/ 0 w 750093"/>
                  <a:gd name="connsiteY2" fmla="*/ 7421 h 135834"/>
                  <a:gd name="connsiteX3" fmla="*/ 750093 w 750093"/>
                  <a:gd name="connsiteY3" fmla="*/ 0 h 135834"/>
                  <a:gd name="connsiteX0" fmla="*/ 692943 w 692943"/>
                  <a:gd name="connsiteY0" fmla="*/ 0 h 135834"/>
                  <a:gd name="connsiteX1" fmla="*/ 7143 w 692943"/>
                  <a:gd name="connsiteY1" fmla="*/ 135834 h 135834"/>
                  <a:gd name="connsiteX2" fmla="*/ 0 w 692943"/>
                  <a:gd name="connsiteY2" fmla="*/ 7421 h 135834"/>
                  <a:gd name="connsiteX3" fmla="*/ 692943 w 692943"/>
                  <a:gd name="connsiteY3" fmla="*/ 0 h 135834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944" h="225286">
                    <a:moveTo>
                      <a:pt x="692944" y="0"/>
                    </a:moveTo>
                    <a:cubicBezTo>
                      <a:pt x="442913" y="41966"/>
                      <a:pt x="285749" y="17669"/>
                      <a:pt x="0" y="225286"/>
                    </a:cubicBezTo>
                    <a:cubicBezTo>
                      <a:pt x="0" y="152664"/>
                      <a:pt x="1" y="80043"/>
                      <a:pt x="1" y="7421"/>
                    </a:cubicBezTo>
                    <a:lnTo>
                      <a:pt x="692944" y="0"/>
                    </a:lnTo>
                    <a:close/>
                  </a:path>
                </a:pathLst>
              </a:custGeom>
              <a:gradFill flip="none" rotWithShape="1">
                <a:gsLst>
                  <a:gs pos="8000">
                    <a:srgbClr val="437CB0"/>
                  </a:gs>
                  <a:gs pos="78000">
                    <a:srgbClr val="3498DB">
                      <a:alpha val="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7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8A86329-7406-D44C-936E-C6772F613FF3}"/>
                </a:ext>
              </a:extLst>
            </p:cNvPr>
            <p:cNvGrpSpPr/>
            <p:nvPr/>
          </p:nvGrpSpPr>
          <p:grpSpPr>
            <a:xfrm>
              <a:off x="1775686" y="5714584"/>
              <a:ext cx="931573" cy="686821"/>
              <a:chOff x="1775686" y="5714584"/>
              <a:chExt cx="931573" cy="686821"/>
            </a:xfrm>
          </p:grpSpPr>
          <p:sp>
            <p:nvSpPr>
              <p:cNvPr id="25" name="Freeform 118">
                <a:extLst>
                  <a:ext uri="{FF2B5EF4-FFF2-40B4-BE49-F238E27FC236}">
                    <a16:creationId xmlns:a16="http://schemas.microsoft.com/office/drawing/2014/main" id="{0407B8C1-9E78-8A43-9B6E-14C193703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556" y="6090249"/>
                <a:ext cx="889832" cy="311156"/>
              </a:xfrm>
              <a:custGeom>
                <a:avLst/>
                <a:gdLst>
                  <a:gd name="T0" fmla="*/ 1215 w 3280"/>
                  <a:gd name="T1" fmla="*/ 0 h 1145"/>
                  <a:gd name="T2" fmla="*/ 1641 w 3280"/>
                  <a:gd name="T3" fmla="*/ 386 h 1145"/>
                  <a:gd name="T4" fmla="*/ 2065 w 3280"/>
                  <a:gd name="T5" fmla="*/ 0 h 1145"/>
                  <a:gd name="T6" fmla="*/ 3280 w 3280"/>
                  <a:gd name="T7" fmla="*/ 1076 h 1145"/>
                  <a:gd name="T8" fmla="*/ 3253 w 3280"/>
                  <a:gd name="T9" fmla="*/ 1100 h 1145"/>
                  <a:gd name="T10" fmla="*/ 3220 w 3280"/>
                  <a:gd name="T11" fmla="*/ 1119 h 1145"/>
                  <a:gd name="T12" fmla="*/ 3187 w 3280"/>
                  <a:gd name="T13" fmla="*/ 1133 h 1145"/>
                  <a:gd name="T14" fmla="*/ 3150 w 3280"/>
                  <a:gd name="T15" fmla="*/ 1142 h 1145"/>
                  <a:gd name="T16" fmla="*/ 3112 w 3280"/>
                  <a:gd name="T17" fmla="*/ 1145 h 1145"/>
                  <a:gd name="T18" fmla="*/ 169 w 3280"/>
                  <a:gd name="T19" fmla="*/ 1145 h 1145"/>
                  <a:gd name="T20" fmla="*/ 131 w 3280"/>
                  <a:gd name="T21" fmla="*/ 1142 h 1145"/>
                  <a:gd name="T22" fmla="*/ 94 w 3280"/>
                  <a:gd name="T23" fmla="*/ 1133 h 1145"/>
                  <a:gd name="T24" fmla="*/ 59 w 3280"/>
                  <a:gd name="T25" fmla="*/ 1119 h 1145"/>
                  <a:gd name="T26" fmla="*/ 28 w 3280"/>
                  <a:gd name="T27" fmla="*/ 1100 h 1145"/>
                  <a:gd name="T28" fmla="*/ 0 w 3280"/>
                  <a:gd name="T29" fmla="*/ 1076 h 1145"/>
                  <a:gd name="T30" fmla="*/ 1215 w 3280"/>
                  <a:gd name="T31" fmla="*/ 0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80" h="1145">
                    <a:moveTo>
                      <a:pt x="1215" y="0"/>
                    </a:moveTo>
                    <a:lnTo>
                      <a:pt x="1641" y="386"/>
                    </a:lnTo>
                    <a:lnTo>
                      <a:pt x="2065" y="0"/>
                    </a:lnTo>
                    <a:lnTo>
                      <a:pt x="3280" y="1076"/>
                    </a:lnTo>
                    <a:lnTo>
                      <a:pt x="3253" y="1100"/>
                    </a:lnTo>
                    <a:lnTo>
                      <a:pt x="3220" y="1119"/>
                    </a:lnTo>
                    <a:lnTo>
                      <a:pt x="3187" y="1133"/>
                    </a:lnTo>
                    <a:lnTo>
                      <a:pt x="3150" y="1142"/>
                    </a:lnTo>
                    <a:lnTo>
                      <a:pt x="3112" y="1145"/>
                    </a:lnTo>
                    <a:lnTo>
                      <a:pt x="169" y="1145"/>
                    </a:lnTo>
                    <a:lnTo>
                      <a:pt x="131" y="1142"/>
                    </a:lnTo>
                    <a:lnTo>
                      <a:pt x="94" y="1133"/>
                    </a:lnTo>
                    <a:lnTo>
                      <a:pt x="59" y="1119"/>
                    </a:lnTo>
                    <a:lnTo>
                      <a:pt x="28" y="1100"/>
                    </a:lnTo>
                    <a:lnTo>
                      <a:pt x="0" y="1076"/>
                    </a:lnTo>
                    <a:lnTo>
                      <a:pt x="1215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9">
                <a:extLst>
                  <a:ext uri="{FF2B5EF4-FFF2-40B4-BE49-F238E27FC236}">
                    <a16:creationId xmlns:a16="http://schemas.microsoft.com/office/drawing/2014/main" id="{0BEBF9A4-83DE-E64F-A996-8A9EA6571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556" y="5714584"/>
                <a:ext cx="889832" cy="411713"/>
              </a:xfrm>
              <a:custGeom>
                <a:avLst/>
                <a:gdLst>
                  <a:gd name="T0" fmla="*/ 169 w 3280"/>
                  <a:gd name="T1" fmla="*/ 0 h 1520"/>
                  <a:gd name="T2" fmla="*/ 3112 w 3280"/>
                  <a:gd name="T3" fmla="*/ 0 h 1520"/>
                  <a:gd name="T4" fmla="*/ 3150 w 3280"/>
                  <a:gd name="T5" fmla="*/ 3 h 1520"/>
                  <a:gd name="T6" fmla="*/ 3187 w 3280"/>
                  <a:gd name="T7" fmla="*/ 12 h 1520"/>
                  <a:gd name="T8" fmla="*/ 3221 w 3280"/>
                  <a:gd name="T9" fmla="*/ 26 h 1520"/>
                  <a:gd name="T10" fmla="*/ 3253 w 3280"/>
                  <a:gd name="T11" fmla="*/ 45 h 1520"/>
                  <a:gd name="T12" fmla="*/ 3280 w 3280"/>
                  <a:gd name="T13" fmla="*/ 69 h 1520"/>
                  <a:gd name="T14" fmla="*/ 1641 w 3280"/>
                  <a:gd name="T15" fmla="*/ 1520 h 1520"/>
                  <a:gd name="T16" fmla="*/ 0 w 3280"/>
                  <a:gd name="T17" fmla="*/ 69 h 1520"/>
                  <a:gd name="T18" fmla="*/ 28 w 3280"/>
                  <a:gd name="T19" fmla="*/ 45 h 1520"/>
                  <a:gd name="T20" fmla="*/ 60 w 3280"/>
                  <a:gd name="T21" fmla="*/ 26 h 1520"/>
                  <a:gd name="T22" fmla="*/ 94 w 3280"/>
                  <a:gd name="T23" fmla="*/ 12 h 1520"/>
                  <a:gd name="T24" fmla="*/ 131 w 3280"/>
                  <a:gd name="T25" fmla="*/ 3 h 1520"/>
                  <a:gd name="T26" fmla="*/ 169 w 3280"/>
                  <a:gd name="T27" fmla="*/ 0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80" h="1520">
                    <a:moveTo>
                      <a:pt x="169" y="0"/>
                    </a:moveTo>
                    <a:lnTo>
                      <a:pt x="3112" y="0"/>
                    </a:lnTo>
                    <a:lnTo>
                      <a:pt x="3150" y="3"/>
                    </a:lnTo>
                    <a:lnTo>
                      <a:pt x="3187" y="12"/>
                    </a:lnTo>
                    <a:lnTo>
                      <a:pt x="3221" y="26"/>
                    </a:lnTo>
                    <a:lnTo>
                      <a:pt x="3253" y="45"/>
                    </a:lnTo>
                    <a:lnTo>
                      <a:pt x="3280" y="69"/>
                    </a:lnTo>
                    <a:lnTo>
                      <a:pt x="1641" y="1520"/>
                    </a:lnTo>
                    <a:lnTo>
                      <a:pt x="0" y="69"/>
                    </a:lnTo>
                    <a:lnTo>
                      <a:pt x="28" y="45"/>
                    </a:lnTo>
                    <a:lnTo>
                      <a:pt x="60" y="26"/>
                    </a:lnTo>
                    <a:lnTo>
                      <a:pt x="94" y="12"/>
                    </a:lnTo>
                    <a:lnTo>
                      <a:pt x="131" y="3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20">
                <a:extLst>
                  <a:ext uri="{FF2B5EF4-FFF2-40B4-BE49-F238E27FC236}">
                    <a16:creationId xmlns:a16="http://schemas.microsoft.com/office/drawing/2014/main" id="{CEB58BD0-97F7-2845-BEC1-FFE6390AE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686" y="5775297"/>
                <a:ext cx="320643" cy="571086"/>
              </a:xfrm>
              <a:custGeom>
                <a:avLst/>
                <a:gdLst>
                  <a:gd name="T0" fmla="*/ 0 w 1186"/>
                  <a:gd name="T1" fmla="*/ 0 h 2106"/>
                  <a:gd name="T2" fmla="*/ 1186 w 1186"/>
                  <a:gd name="T3" fmla="*/ 1065 h 2106"/>
                  <a:gd name="T4" fmla="*/ 0 w 1186"/>
                  <a:gd name="T5" fmla="*/ 2106 h 2106"/>
                  <a:gd name="T6" fmla="*/ 0 w 1186"/>
                  <a:gd name="T7" fmla="*/ 0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6" h="2106">
                    <a:moveTo>
                      <a:pt x="0" y="0"/>
                    </a:moveTo>
                    <a:lnTo>
                      <a:pt x="1186" y="1065"/>
                    </a:lnTo>
                    <a:lnTo>
                      <a:pt x="0" y="2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21">
                <a:extLst>
                  <a:ext uri="{FF2B5EF4-FFF2-40B4-BE49-F238E27FC236}">
                    <a16:creationId xmlns:a16="http://schemas.microsoft.com/office/drawing/2014/main" id="{23148942-103D-B741-80C5-62537876D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718" y="5775297"/>
                <a:ext cx="322541" cy="571086"/>
              </a:xfrm>
              <a:custGeom>
                <a:avLst/>
                <a:gdLst>
                  <a:gd name="T0" fmla="*/ 1188 w 1188"/>
                  <a:gd name="T1" fmla="*/ 0 h 2107"/>
                  <a:gd name="T2" fmla="*/ 1188 w 1188"/>
                  <a:gd name="T3" fmla="*/ 2107 h 2107"/>
                  <a:gd name="T4" fmla="*/ 0 w 1188"/>
                  <a:gd name="T5" fmla="*/ 1066 h 2107"/>
                  <a:gd name="T6" fmla="*/ 1188 w 1188"/>
                  <a:gd name="T7" fmla="*/ 0 h 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8" h="2107">
                    <a:moveTo>
                      <a:pt x="1188" y="0"/>
                    </a:moveTo>
                    <a:lnTo>
                      <a:pt x="1188" y="2107"/>
                    </a:lnTo>
                    <a:lnTo>
                      <a:pt x="0" y="1066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5778CA-0024-FD48-B07A-D140967342C0}"/>
              </a:ext>
            </a:extLst>
          </p:cNvPr>
          <p:cNvGrpSpPr/>
          <p:nvPr/>
        </p:nvGrpSpPr>
        <p:grpSpPr>
          <a:xfrm>
            <a:off x="2147474" y="2756972"/>
            <a:ext cx="587226" cy="534284"/>
            <a:chOff x="1384304" y="7322493"/>
            <a:chExt cx="1758610" cy="175354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B65A716-332F-7443-B949-6B9CAFBB6608}"/>
                </a:ext>
              </a:extLst>
            </p:cNvPr>
            <p:cNvGrpSpPr/>
            <p:nvPr/>
          </p:nvGrpSpPr>
          <p:grpSpPr>
            <a:xfrm>
              <a:off x="1384304" y="7322493"/>
              <a:ext cx="1758610" cy="1753547"/>
              <a:chOff x="692151" y="918370"/>
              <a:chExt cx="945196" cy="984248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A7E6A1E-F9A2-ED48-961B-1EB9F09C9B34}"/>
                  </a:ext>
                </a:extLst>
              </p:cNvPr>
              <p:cNvSpPr/>
              <p:nvPr/>
            </p:nvSpPr>
            <p:spPr>
              <a:xfrm>
                <a:off x="692151" y="918370"/>
                <a:ext cx="945196" cy="824705"/>
              </a:xfrm>
              <a:prstGeom prst="rect">
                <a:avLst/>
              </a:prstGeom>
              <a:solidFill>
                <a:srgbClr val="F6B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4B458F0E-6155-4145-8CF2-AD961347CC8B}"/>
                  </a:ext>
                </a:extLst>
              </p:cNvPr>
              <p:cNvSpPr/>
              <p:nvPr/>
            </p:nvSpPr>
            <p:spPr>
              <a:xfrm>
                <a:off x="930909" y="1740693"/>
                <a:ext cx="692944" cy="161925"/>
              </a:xfrm>
              <a:custGeom>
                <a:avLst/>
                <a:gdLst>
                  <a:gd name="connsiteX0" fmla="*/ 781050 w 781050"/>
                  <a:gd name="connsiteY0" fmla="*/ 0 h 152400"/>
                  <a:gd name="connsiteX1" fmla="*/ 38100 w 781050"/>
                  <a:gd name="connsiteY1" fmla="*/ 152400 h 152400"/>
                  <a:gd name="connsiteX2" fmla="*/ 0 w 781050"/>
                  <a:gd name="connsiteY2" fmla="*/ 12700 h 152400"/>
                  <a:gd name="connsiteX3" fmla="*/ 781050 w 781050"/>
                  <a:gd name="connsiteY3" fmla="*/ 0 h 152400"/>
                  <a:gd name="connsiteX0" fmla="*/ 785812 w 785812"/>
                  <a:gd name="connsiteY0" fmla="*/ 0 h 152400"/>
                  <a:gd name="connsiteX1" fmla="*/ 42862 w 785812"/>
                  <a:gd name="connsiteY1" fmla="*/ 152400 h 152400"/>
                  <a:gd name="connsiteX2" fmla="*/ 0 w 785812"/>
                  <a:gd name="connsiteY2" fmla="*/ 794 h 152400"/>
                  <a:gd name="connsiteX3" fmla="*/ 785812 w 785812"/>
                  <a:gd name="connsiteY3" fmla="*/ 0 h 152400"/>
                  <a:gd name="connsiteX0" fmla="*/ 750093 w 750093"/>
                  <a:gd name="connsiteY0" fmla="*/ 0 h 152400"/>
                  <a:gd name="connsiteX1" fmla="*/ 7143 w 750093"/>
                  <a:gd name="connsiteY1" fmla="*/ 152400 h 152400"/>
                  <a:gd name="connsiteX2" fmla="*/ 0 w 750093"/>
                  <a:gd name="connsiteY2" fmla="*/ 7421 h 152400"/>
                  <a:gd name="connsiteX3" fmla="*/ 750093 w 750093"/>
                  <a:gd name="connsiteY3" fmla="*/ 0 h 152400"/>
                  <a:gd name="connsiteX0" fmla="*/ 750093 w 750093"/>
                  <a:gd name="connsiteY0" fmla="*/ 0 h 135834"/>
                  <a:gd name="connsiteX1" fmla="*/ 64293 w 750093"/>
                  <a:gd name="connsiteY1" fmla="*/ 135834 h 135834"/>
                  <a:gd name="connsiteX2" fmla="*/ 0 w 750093"/>
                  <a:gd name="connsiteY2" fmla="*/ 7421 h 135834"/>
                  <a:gd name="connsiteX3" fmla="*/ 750093 w 750093"/>
                  <a:gd name="connsiteY3" fmla="*/ 0 h 135834"/>
                  <a:gd name="connsiteX0" fmla="*/ 692943 w 692943"/>
                  <a:gd name="connsiteY0" fmla="*/ 0 h 135834"/>
                  <a:gd name="connsiteX1" fmla="*/ 7143 w 692943"/>
                  <a:gd name="connsiteY1" fmla="*/ 135834 h 135834"/>
                  <a:gd name="connsiteX2" fmla="*/ 0 w 692943"/>
                  <a:gd name="connsiteY2" fmla="*/ 7421 h 135834"/>
                  <a:gd name="connsiteX3" fmla="*/ 692943 w 692943"/>
                  <a:gd name="connsiteY3" fmla="*/ 0 h 135834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944" h="225286">
                    <a:moveTo>
                      <a:pt x="692944" y="0"/>
                    </a:moveTo>
                    <a:cubicBezTo>
                      <a:pt x="442913" y="41966"/>
                      <a:pt x="285749" y="17669"/>
                      <a:pt x="0" y="225286"/>
                    </a:cubicBezTo>
                    <a:cubicBezTo>
                      <a:pt x="0" y="152664"/>
                      <a:pt x="1" y="80043"/>
                      <a:pt x="1" y="7421"/>
                    </a:cubicBezTo>
                    <a:lnTo>
                      <a:pt x="692944" y="0"/>
                    </a:lnTo>
                    <a:close/>
                  </a:path>
                </a:pathLst>
              </a:custGeom>
              <a:gradFill flip="none" rotWithShape="1">
                <a:gsLst>
                  <a:gs pos="8000">
                    <a:srgbClr val="437CB0"/>
                  </a:gs>
                  <a:gs pos="78000">
                    <a:srgbClr val="3498DB">
                      <a:alpha val="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7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BC2101C-E7E6-2547-9D2D-D9247CD64DD0}"/>
                </a:ext>
              </a:extLst>
            </p:cNvPr>
            <p:cNvGrpSpPr/>
            <p:nvPr/>
          </p:nvGrpSpPr>
          <p:grpSpPr>
            <a:xfrm>
              <a:off x="1716997" y="7544447"/>
              <a:ext cx="1044576" cy="866776"/>
              <a:chOff x="1716997" y="7544447"/>
              <a:chExt cx="1044576" cy="866776"/>
            </a:xfrm>
          </p:grpSpPr>
          <p:sp>
            <p:nvSpPr>
              <p:cNvPr id="34" name="Freeform 126">
                <a:extLst>
                  <a:ext uri="{FF2B5EF4-FFF2-40B4-BE49-F238E27FC236}">
                    <a16:creationId xmlns:a16="http://schemas.microsoft.com/office/drawing/2014/main" id="{63B92128-CD4D-3446-980F-3AA499A01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997" y="7544447"/>
                <a:ext cx="1044576" cy="346075"/>
              </a:xfrm>
              <a:custGeom>
                <a:avLst/>
                <a:gdLst>
                  <a:gd name="T0" fmla="*/ 1782 w 3285"/>
                  <a:gd name="T1" fmla="*/ 1 h 1088"/>
                  <a:gd name="T2" fmla="*/ 1990 w 3285"/>
                  <a:gd name="T3" fmla="*/ 11 h 1088"/>
                  <a:gd name="T4" fmla="*/ 2192 w 3285"/>
                  <a:gd name="T5" fmla="*/ 29 h 1088"/>
                  <a:gd name="T6" fmla="*/ 2388 w 3285"/>
                  <a:gd name="T7" fmla="*/ 60 h 1088"/>
                  <a:gd name="T8" fmla="*/ 2572 w 3285"/>
                  <a:gd name="T9" fmla="*/ 107 h 1088"/>
                  <a:gd name="T10" fmla="*/ 2742 w 3285"/>
                  <a:gd name="T11" fmla="*/ 172 h 1088"/>
                  <a:gd name="T12" fmla="*/ 2895 w 3285"/>
                  <a:gd name="T13" fmla="*/ 258 h 1088"/>
                  <a:gd name="T14" fmla="*/ 3026 w 3285"/>
                  <a:gd name="T15" fmla="*/ 366 h 1088"/>
                  <a:gd name="T16" fmla="*/ 3135 w 3285"/>
                  <a:gd name="T17" fmla="*/ 501 h 1088"/>
                  <a:gd name="T18" fmla="*/ 3216 w 3285"/>
                  <a:gd name="T19" fmla="*/ 665 h 1088"/>
                  <a:gd name="T20" fmla="*/ 3267 w 3285"/>
                  <a:gd name="T21" fmla="*/ 860 h 1088"/>
                  <a:gd name="T22" fmla="*/ 3285 w 3285"/>
                  <a:gd name="T23" fmla="*/ 1088 h 1088"/>
                  <a:gd name="T24" fmla="*/ 2593 w 3285"/>
                  <a:gd name="T25" fmla="*/ 961 h 1088"/>
                  <a:gd name="T26" fmla="*/ 2553 w 3285"/>
                  <a:gd name="T27" fmla="*/ 807 h 1088"/>
                  <a:gd name="T28" fmla="*/ 2491 w 3285"/>
                  <a:gd name="T29" fmla="*/ 692 h 1088"/>
                  <a:gd name="T30" fmla="*/ 2408 w 3285"/>
                  <a:gd name="T31" fmla="*/ 610 h 1088"/>
                  <a:gd name="T32" fmla="*/ 2306 w 3285"/>
                  <a:gd name="T33" fmla="*/ 556 h 1088"/>
                  <a:gd name="T34" fmla="*/ 2186 w 3285"/>
                  <a:gd name="T35" fmla="*/ 523 h 1088"/>
                  <a:gd name="T36" fmla="*/ 2049 w 3285"/>
                  <a:gd name="T37" fmla="*/ 507 h 1088"/>
                  <a:gd name="T38" fmla="*/ 1893 w 3285"/>
                  <a:gd name="T39" fmla="*/ 501 h 1088"/>
                  <a:gd name="T40" fmla="*/ 1721 w 3285"/>
                  <a:gd name="T41" fmla="*/ 499 h 1088"/>
                  <a:gd name="T42" fmla="*/ 1545 w 3285"/>
                  <a:gd name="T43" fmla="*/ 498 h 1088"/>
                  <a:gd name="T44" fmla="*/ 1383 w 3285"/>
                  <a:gd name="T45" fmla="*/ 497 h 1088"/>
                  <a:gd name="T46" fmla="*/ 1233 w 3285"/>
                  <a:gd name="T47" fmla="*/ 503 h 1088"/>
                  <a:gd name="T48" fmla="*/ 1098 w 3285"/>
                  <a:gd name="T49" fmla="*/ 520 h 1088"/>
                  <a:gd name="T50" fmla="*/ 979 w 3285"/>
                  <a:gd name="T51" fmla="*/ 555 h 1088"/>
                  <a:gd name="T52" fmla="*/ 877 w 3285"/>
                  <a:gd name="T53" fmla="*/ 611 h 1088"/>
                  <a:gd name="T54" fmla="*/ 793 w 3285"/>
                  <a:gd name="T55" fmla="*/ 694 h 1088"/>
                  <a:gd name="T56" fmla="*/ 730 w 3285"/>
                  <a:gd name="T57" fmla="*/ 810 h 1088"/>
                  <a:gd name="T58" fmla="*/ 687 w 3285"/>
                  <a:gd name="T59" fmla="*/ 963 h 1088"/>
                  <a:gd name="T60" fmla="*/ 0 w 3285"/>
                  <a:gd name="T61" fmla="*/ 1088 h 1088"/>
                  <a:gd name="T62" fmla="*/ 18 w 3285"/>
                  <a:gd name="T63" fmla="*/ 860 h 1088"/>
                  <a:gd name="T64" fmla="*/ 69 w 3285"/>
                  <a:gd name="T65" fmla="*/ 665 h 1088"/>
                  <a:gd name="T66" fmla="*/ 151 w 3285"/>
                  <a:gd name="T67" fmla="*/ 501 h 1088"/>
                  <a:gd name="T68" fmla="*/ 259 w 3285"/>
                  <a:gd name="T69" fmla="*/ 366 h 1088"/>
                  <a:gd name="T70" fmla="*/ 391 w 3285"/>
                  <a:gd name="T71" fmla="*/ 258 h 1088"/>
                  <a:gd name="T72" fmla="*/ 544 w 3285"/>
                  <a:gd name="T73" fmla="*/ 172 h 1088"/>
                  <a:gd name="T74" fmla="*/ 714 w 3285"/>
                  <a:gd name="T75" fmla="*/ 107 h 1088"/>
                  <a:gd name="T76" fmla="*/ 898 w 3285"/>
                  <a:gd name="T77" fmla="*/ 60 h 1088"/>
                  <a:gd name="T78" fmla="*/ 1093 w 3285"/>
                  <a:gd name="T79" fmla="*/ 29 h 1088"/>
                  <a:gd name="T80" fmla="*/ 1296 w 3285"/>
                  <a:gd name="T81" fmla="*/ 11 h 1088"/>
                  <a:gd name="T82" fmla="*/ 1503 w 3285"/>
                  <a:gd name="T83" fmla="*/ 1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85" h="1088">
                    <a:moveTo>
                      <a:pt x="1642" y="0"/>
                    </a:moveTo>
                    <a:lnTo>
                      <a:pt x="1713" y="0"/>
                    </a:lnTo>
                    <a:lnTo>
                      <a:pt x="1782" y="1"/>
                    </a:lnTo>
                    <a:lnTo>
                      <a:pt x="1851" y="3"/>
                    </a:lnTo>
                    <a:lnTo>
                      <a:pt x="1920" y="6"/>
                    </a:lnTo>
                    <a:lnTo>
                      <a:pt x="1990" y="11"/>
                    </a:lnTo>
                    <a:lnTo>
                      <a:pt x="2058" y="15"/>
                    </a:lnTo>
                    <a:lnTo>
                      <a:pt x="2125" y="21"/>
                    </a:lnTo>
                    <a:lnTo>
                      <a:pt x="2192" y="29"/>
                    </a:lnTo>
                    <a:lnTo>
                      <a:pt x="2258" y="37"/>
                    </a:lnTo>
                    <a:lnTo>
                      <a:pt x="2324" y="48"/>
                    </a:lnTo>
                    <a:lnTo>
                      <a:pt x="2388" y="60"/>
                    </a:lnTo>
                    <a:lnTo>
                      <a:pt x="2450" y="74"/>
                    </a:lnTo>
                    <a:lnTo>
                      <a:pt x="2512" y="89"/>
                    </a:lnTo>
                    <a:lnTo>
                      <a:pt x="2572" y="107"/>
                    </a:lnTo>
                    <a:lnTo>
                      <a:pt x="2630" y="126"/>
                    </a:lnTo>
                    <a:lnTo>
                      <a:pt x="2687" y="148"/>
                    </a:lnTo>
                    <a:lnTo>
                      <a:pt x="2742" y="172"/>
                    </a:lnTo>
                    <a:lnTo>
                      <a:pt x="2795" y="198"/>
                    </a:lnTo>
                    <a:lnTo>
                      <a:pt x="2846" y="227"/>
                    </a:lnTo>
                    <a:lnTo>
                      <a:pt x="2895" y="258"/>
                    </a:lnTo>
                    <a:lnTo>
                      <a:pt x="2941" y="291"/>
                    </a:lnTo>
                    <a:lnTo>
                      <a:pt x="2985" y="327"/>
                    </a:lnTo>
                    <a:lnTo>
                      <a:pt x="3026" y="366"/>
                    </a:lnTo>
                    <a:lnTo>
                      <a:pt x="3066" y="408"/>
                    </a:lnTo>
                    <a:lnTo>
                      <a:pt x="3101" y="454"/>
                    </a:lnTo>
                    <a:lnTo>
                      <a:pt x="3135" y="501"/>
                    </a:lnTo>
                    <a:lnTo>
                      <a:pt x="3166" y="552"/>
                    </a:lnTo>
                    <a:lnTo>
                      <a:pt x="3192" y="607"/>
                    </a:lnTo>
                    <a:lnTo>
                      <a:pt x="3216" y="665"/>
                    </a:lnTo>
                    <a:lnTo>
                      <a:pt x="3237" y="726"/>
                    </a:lnTo>
                    <a:lnTo>
                      <a:pt x="3254" y="791"/>
                    </a:lnTo>
                    <a:lnTo>
                      <a:pt x="3267" y="860"/>
                    </a:lnTo>
                    <a:lnTo>
                      <a:pt x="3278" y="931"/>
                    </a:lnTo>
                    <a:lnTo>
                      <a:pt x="3283" y="1008"/>
                    </a:lnTo>
                    <a:lnTo>
                      <a:pt x="3285" y="1088"/>
                    </a:lnTo>
                    <a:lnTo>
                      <a:pt x="2609" y="1088"/>
                    </a:lnTo>
                    <a:lnTo>
                      <a:pt x="2603" y="1022"/>
                    </a:lnTo>
                    <a:lnTo>
                      <a:pt x="2593" y="961"/>
                    </a:lnTo>
                    <a:lnTo>
                      <a:pt x="2582" y="905"/>
                    </a:lnTo>
                    <a:lnTo>
                      <a:pt x="2569" y="853"/>
                    </a:lnTo>
                    <a:lnTo>
                      <a:pt x="2553" y="807"/>
                    </a:lnTo>
                    <a:lnTo>
                      <a:pt x="2534" y="765"/>
                    </a:lnTo>
                    <a:lnTo>
                      <a:pt x="2514" y="726"/>
                    </a:lnTo>
                    <a:lnTo>
                      <a:pt x="2491" y="692"/>
                    </a:lnTo>
                    <a:lnTo>
                      <a:pt x="2465" y="662"/>
                    </a:lnTo>
                    <a:lnTo>
                      <a:pt x="2438" y="634"/>
                    </a:lnTo>
                    <a:lnTo>
                      <a:pt x="2408" y="610"/>
                    </a:lnTo>
                    <a:lnTo>
                      <a:pt x="2376" y="590"/>
                    </a:lnTo>
                    <a:lnTo>
                      <a:pt x="2343" y="571"/>
                    </a:lnTo>
                    <a:lnTo>
                      <a:pt x="2306" y="556"/>
                    </a:lnTo>
                    <a:lnTo>
                      <a:pt x="2269" y="543"/>
                    </a:lnTo>
                    <a:lnTo>
                      <a:pt x="2229" y="532"/>
                    </a:lnTo>
                    <a:lnTo>
                      <a:pt x="2186" y="523"/>
                    </a:lnTo>
                    <a:lnTo>
                      <a:pt x="2142" y="516"/>
                    </a:lnTo>
                    <a:lnTo>
                      <a:pt x="2096" y="511"/>
                    </a:lnTo>
                    <a:lnTo>
                      <a:pt x="2049" y="507"/>
                    </a:lnTo>
                    <a:lnTo>
                      <a:pt x="1999" y="504"/>
                    </a:lnTo>
                    <a:lnTo>
                      <a:pt x="1947" y="502"/>
                    </a:lnTo>
                    <a:lnTo>
                      <a:pt x="1893" y="501"/>
                    </a:lnTo>
                    <a:lnTo>
                      <a:pt x="1838" y="500"/>
                    </a:lnTo>
                    <a:lnTo>
                      <a:pt x="1780" y="500"/>
                    </a:lnTo>
                    <a:lnTo>
                      <a:pt x="1721" y="499"/>
                    </a:lnTo>
                    <a:lnTo>
                      <a:pt x="1661" y="499"/>
                    </a:lnTo>
                    <a:lnTo>
                      <a:pt x="1602" y="498"/>
                    </a:lnTo>
                    <a:lnTo>
                      <a:pt x="1545" y="498"/>
                    </a:lnTo>
                    <a:lnTo>
                      <a:pt x="1490" y="497"/>
                    </a:lnTo>
                    <a:lnTo>
                      <a:pt x="1435" y="497"/>
                    </a:lnTo>
                    <a:lnTo>
                      <a:pt x="1383" y="497"/>
                    </a:lnTo>
                    <a:lnTo>
                      <a:pt x="1331" y="498"/>
                    </a:lnTo>
                    <a:lnTo>
                      <a:pt x="1281" y="500"/>
                    </a:lnTo>
                    <a:lnTo>
                      <a:pt x="1233" y="503"/>
                    </a:lnTo>
                    <a:lnTo>
                      <a:pt x="1186" y="507"/>
                    </a:lnTo>
                    <a:lnTo>
                      <a:pt x="1141" y="513"/>
                    </a:lnTo>
                    <a:lnTo>
                      <a:pt x="1098" y="520"/>
                    </a:lnTo>
                    <a:lnTo>
                      <a:pt x="1057" y="529"/>
                    </a:lnTo>
                    <a:lnTo>
                      <a:pt x="1017" y="541"/>
                    </a:lnTo>
                    <a:lnTo>
                      <a:pt x="979" y="555"/>
                    </a:lnTo>
                    <a:lnTo>
                      <a:pt x="943" y="570"/>
                    </a:lnTo>
                    <a:lnTo>
                      <a:pt x="909" y="590"/>
                    </a:lnTo>
                    <a:lnTo>
                      <a:pt x="877" y="611"/>
                    </a:lnTo>
                    <a:lnTo>
                      <a:pt x="847" y="636"/>
                    </a:lnTo>
                    <a:lnTo>
                      <a:pt x="820" y="664"/>
                    </a:lnTo>
                    <a:lnTo>
                      <a:pt x="793" y="694"/>
                    </a:lnTo>
                    <a:lnTo>
                      <a:pt x="770" y="729"/>
                    </a:lnTo>
                    <a:lnTo>
                      <a:pt x="749" y="767"/>
                    </a:lnTo>
                    <a:lnTo>
                      <a:pt x="730" y="810"/>
                    </a:lnTo>
                    <a:lnTo>
                      <a:pt x="714" y="857"/>
                    </a:lnTo>
                    <a:lnTo>
                      <a:pt x="700" y="908"/>
                    </a:lnTo>
                    <a:lnTo>
                      <a:pt x="687" y="963"/>
                    </a:lnTo>
                    <a:lnTo>
                      <a:pt x="678" y="1023"/>
                    </a:lnTo>
                    <a:lnTo>
                      <a:pt x="671" y="1088"/>
                    </a:lnTo>
                    <a:lnTo>
                      <a:pt x="0" y="1088"/>
                    </a:lnTo>
                    <a:lnTo>
                      <a:pt x="2" y="1008"/>
                    </a:lnTo>
                    <a:lnTo>
                      <a:pt x="8" y="931"/>
                    </a:lnTo>
                    <a:lnTo>
                      <a:pt x="18" y="860"/>
                    </a:lnTo>
                    <a:lnTo>
                      <a:pt x="32" y="791"/>
                    </a:lnTo>
                    <a:lnTo>
                      <a:pt x="49" y="726"/>
                    </a:lnTo>
                    <a:lnTo>
                      <a:pt x="69" y="665"/>
                    </a:lnTo>
                    <a:lnTo>
                      <a:pt x="94" y="607"/>
                    </a:lnTo>
                    <a:lnTo>
                      <a:pt x="120" y="552"/>
                    </a:lnTo>
                    <a:lnTo>
                      <a:pt x="151" y="501"/>
                    </a:lnTo>
                    <a:lnTo>
                      <a:pt x="184" y="454"/>
                    </a:lnTo>
                    <a:lnTo>
                      <a:pt x="220" y="408"/>
                    </a:lnTo>
                    <a:lnTo>
                      <a:pt x="259" y="366"/>
                    </a:lnTo>
                    <a:lnTo>
                      <a:pt x="300" y="327"/>
                    </a:lnTo>
                    <a:lnTo>
                      <a:pt x="344" y="291"/>
                    </a:lnTo>
                    <a:lnTo>
                      <a:pt x="391" y="258"/>
                    </a:lnTo>
                    <a:lnTo>
                      <a:pt x="440" y="227"/>
                    </a:lnTo>
                    <a:lnTo>
                      <a:pt x="491" y="198"/>
                    </a:lnTo>
                    <a:lnTo>
                      <a:pt x="544" y="172"/>
                    </a:lnTo>
                    <a:lnTo>
                      <a:pt x="599" y="148"/>
                    </a:lnTo>
                    <a:lnTo>
                      <a:pt x="656" y="126"/>
                    </a:lnTo>
                    <a:lnTo>
                      <a:pt x="714" y="107"/>
                    </a:lnTo>
                    <a:lnTo>
                      <a:pt x="774" y="89"/>
                    </a:lnTo>
                    <a:lnTo>
                      <a:pt x="835" y="74"/>
                    </a:lnTo>
                    <a:lnTo>
                      <a:pt x="898" y="60"/>
                    </a:lnTo>
                    <a:lnTo>
                      <a:pt x="962" y="48"/>
                    </a:lnTo>
                    <a:lnTo>
                      <a:pt x="1027" y="37"/>
                    </a:lnTo>
                    <a:lnTo>
                      <a:pt x="1093" y="29"/>
                    </a:lnTo>
                    <a:lnTo>
                      <a:pt x="1160" y="21"/>
                    </a:lnTo>
                    <a:lnTo>
                      <a:pt x="1228" y="15"/>
                    </a:lnTo>
                    <a:lnTo>
                      <a:pt x="1296" y="11"/>
                    </a:lnTo>
                    <a:lnTo>
                      <a:pt x="1364" y="6"/>
                    </a:lnTo>
                    <a:lnTo>
                      <a:pt x="1434" y="3"/>
                    </a:lnTo>
                    <a:lnTo>
                      <a:pt x="1503" y="1"/>
                    </a:lnTo>
                    <a:lnTo>
                      <a:pt x="1573" y="0"/>
                    </a:lnTo>
                    <a:lnTo>
                      <a:pt x="1642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27">
                <a:extLst>
                  <a:ext uri="{FF2B5EF4-FFF2-40B4-BE49-F238E27FC236}">
                    <a16:creationId xmlns:a16="http://schemas.microsoft.com/office/drawing/2014/main" id="{E96DF550-4121-334B-BF51-E325627F4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997" y="7915922"/>
                <a:ext cx="215900" cy="73025"/>
              </a:xfrm>
              <a:custGeom>
                <a:avLst/>
                <a:gdLst>
                  <a:gd name="T0" fmla="*/ 0 w 677"/>
                  <a:gd name="T1" fmla="*/ 0 h 229"/>
                  <a:gd name="T2" fmla="*/ 677 w 677"/>
                  <a:gd name="T3" fmla="*/ 0 h 229"/>
                  <a:gd name="T4" fmla="*/ 676 w 677"/>
                  <a:gd name="T5" fmla="*/ 28 h 229"/>
                  <a:gd name="T6" fmla="*/ 674 w 677"/>
                  <a:gd name="T7" fmla="*/ 53 h 229"/>
                  <a:gd name="T8" fmla="*/ 671 w 677"/>
                  <a:gd name="T9" fmla="*/ 76 h 229"/>
                  <a:gd name="T10" fmla="*/ 664 w 677"/>
                  <a:gd name="T11" fmla="*/ 106 h 229"/>
                  <a:gd name="T12" fmla="*/ 654 w 677"/>
                  <a:gd name="T13" fmla="*/ 133 h 229"/>
                  <a:gd name="T14" fmla="*/ 640 w 677"/>
                  <a:gd name="T15" fmla="*/ 155 h 229"/>
                  <a:gd name="T16" fmla="*/ 625 w 677"/>
                  <a:gd name="T17" fmla="*/ 174 h 229"/>
                  <a:gd name="T18" fmla="*/ 608 w 677"/>
                  <a:gd name="T19" fmla="*/ 188 h 229"/>
                  <a:gd name="T20" fmla="*/ 589 w 677"/>
                  <a:gd name="T21" fmla="*/ 200 h 229"/>
                  <a:gd name="T22" fmla="*/ 567 w 677"/>
                  <a:gd name="T23" fmla="*/ 210 h 229"/>
                  <a:gd name="T24" fmla="*/ 543 w 677"/>
                  <a:gd name="T25" fmla="*/ 218 h 229"/>
                  <a:gd name="T26" fmla="*/ 518 w 677"/>
                  <a:gd name="T27" fmla="*/ 223 h 229"/>
                  <a:gd name="T28" fmla="*/ 491 w 677"/>
                  <a:gd name="T29" fmla="*/ 226 h 229"/>
                  <a:gd name="T30" fmla="*/ 463 w 677"/>
                  <a:gd name="T31" fmla="*/ 228 h 229"/>
                  <a:gd name="T32" fmla="*/ 434 w 677"/>
                  <a:gd name="T33" fmla="*/ 229 h 229"/>
                  <a:gd name="T34" fmla="*/ 403 w 677"/>
                  <a:gd name="T35" fmla="*/ 229 h 229"/>
                  <a:gd name="T36" fmla="*/ 372 w 677"/>
                  <a:gd name="T37" fmla="*/ 229 h 229"/>
                  <a:gd name="T38" fmla="*/ 339 w 677"/>
                  <a:gd name="T39" fmla="*/ 229 h 229"/>
                  <a:gd name="T40" fmla="*/ 307 w 677"/>
                  <a:gd name="T41" fmla="*/ 229 h 229"/>
                  <a:gd name="T42" fmla="*/ 278 w 677"/>
                  <a:gd name="T43" fmla="*/ 229 h 229"/>
                  <a:gd name="T44" fmla="*/ 248 w 677"/>
                  <a:gd name="T45" fmla="*/ 229 h 229"/>
                  <a:gd name="T46" fmla="*/ 221 w 677"/>
                  <a:gd name="T47" fmla="*/ 228 h 229"/>
                  <a:gd name="T48" fmla="*/ 193 w 677"/>
                  <a:gd name="T49" fmla="*/ 227 h 229"/>
                  <a:gd name="T50" fmla="*/ 168 w 677"/>
                  <a:gd name="T51" fmla="*/ 224 h 229"/>
                  <a:gd name="T52" fmla="*/ 144 w 677"/>
                  <a:gd name="T53" fmla="*/ 220 h 229"/>
                  <a:gd name="T54" fmla="*/ 120 w 677"/>
                  <a:gd name="T55" fmla="*/ 214 h 229"/>
                  <a:gd name="T56" fmla="*/ 99 w 677"/>
                  <a:gd name="T57" fmla="*/ 205 h 229"/>
                  <a:gd name="T58" fmla="*/ 79 w 677"/>
                  <a:gd name="T59" fmla="*/ 195 h 229"/>
                  <a:gd name="T60" fmla="*/ 62 w 677"/>
                  <a:gd name="T61" fmla="*/ 183 h 229"/>
                  <a:gd name="T62" fmla="*/ 46 w 677"/>
                  <a:gd name="T63" fmla="*/ 167 h 229"/>
                  <a:gd name="T64" fmla="*/ 33 w 677"/>
                  <a:gd name="T65" fmla="*/ 149 h 229"/>
                  <a:gd name="T66" fmla="*/ 21 w 677"/>
                  <a:gd name="T67" fmla="*/ 126 h 229"/>
                  <a:gd name="T68" fmla="*/ 12 w 677"/>
                  <a:gd name="T69" fmla="*/ 101 h 229"/>
                  <a:gd name="T70" fmla="*/ 5 w 677"/>
                  <a:gd name="T71" fmla="*/ 72 h 229"/>
                  <a:gd name="T72" fmla="*/ 1 w 677"/>
                  <a:gd name="T73" fmla="*/ 38 h 229"/>
                  <a:gd name="T74" fmla="*/ 0 w 677"/>
                  <a:gd name="T75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229">
                    <a:moveTo>
                      <a:pt x="0" y="0"/>
                    </a:moveTo>
                    <a:lnTo>
                      <a:pt x="677" y="0"/>
                    </a:lnTo>
                    <a:lnTo>
                      <a:pt x="676" y="28"/>
                    </a:lnTo>
                    <a:lnTo>
                      <a:pt x="674" y="53"/>
                    </a:lnTo>
                    <a:lnTo>
                      <a:pt x="671" y="76"/>
                    </a:lnTo>
                    <a:lnTo>
                      <a:pt x="664" y="106"/>
                    </a:lnTo>
                    <a:lnTo>
                      <a:pt x="654" y="133"/>
                    </a:lnTo>
                    <a:lnTo>
                      <a:pt x="640" y="155"/>
                    </a:lnTo>
                    <a:lnTo>
                      <a:pt x="625" y="174"/>
                    </a:lnTo>
                    <a:lnTo>
                      <a:pt x="608" y="188"/>
                    </a:lnTo>
                    <a:lnTo>
                      <a:pt x="589" y="200"/>
                    </a:lnTo>
                    <a:lnTo>
                      <a:pt x="567" y="210"/>
                    </a:lnTo>
                    <a:lnTo>
                      <a:pt x="543" y="218"/>
                    </a:lnTo>
                    <a:lnTo>
                      <a:pt x="518" y="223"/>
                    </a:lnTo>
                    <a:lnTo>
                      <a:pt x="491" y="226"/>
                    </a:lnTo>
                    <a:lnTo>
                      <a:pt x="463" y="228"/>
                    </a:lnTo>
                    <a:lnTo>
                      <a:pt x="434" y="229"/>
                    </a:lnTo>
                    <a:lnTo>
                      <a:pt x="403" y="229"/>
                    </a:lnTo>
                    <a:lnTo>
                      <a:pt x="372" y="229"/>
                    </a:lnTo>
                    <a:lnTo>
                      <a:pt x="339" y="229"/>
                    </a:lnTo>
                    <a:lnTo>
                      <a:pt x="307" y="229"/>
                    </a:lnTo>
                    <a:lnTo>
                      <a:pt x="278" y="229"/>
                    </a:lnTo>
                    <a:lnTo>
                      <a:pt x="248" y="229"/>
                    </a:lnTo>
                    <a:lnTo>
                      <a:pt x="221" y="228"/>
                    </a:lnTo>
                    <a:lnTo>
                      <a:pt x="193" y="227"/>
                    </a:lnTo>
                    <a:lnTo>
                      <a:pt x="168" y="224"/>
                    </a:lnTo>
                    <a:lnTo>
                      <a:pt x="144" y="220"/>
                    </a:lnTo>
                    <a:lnTo>
                      <a:pt x="120" y="214"/>
                    </a:lnTo>
                    <a:lnTo>
                      <a:pt x="99" y="205"/>
                    </a:lnTo>
                    <a:lnTo>
                      <a:pt x="79" y="195"/>
                    </a:lnTo>
                    <a:lnTo>
                      <a:pt x="62" y="183"/>
                    </a:lnTo>
                    <a:lnTo>
                      <a:pt x="46" y="167"/>
                    </a:lnTo>
                    <a:lnTo>
                      <a:pt x="33" y="149"/>
                    </a:lnTo>
                    <a:lnTo>
                      <a:pt x="21" y="126"/>
                    </a:lnTo>
                    <a:lnTo>
                      <a:pt x="12" y="101"/>
                    </a:lnTo>
                    <a:lnTo>
                      <a:pt x="5" y="72"/>
                    </a:lnTo>
                    <a:lnTo>
                      <a:pt x="1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28">
                <a:extLst>
                  <a:ext uri="{FF2B5EF4-FFF2-40B4-BE49-F238E27FC236}">
                    <a16:creationId xmlns:a16="http://schemas.microsoft.com/office/drawing/2014/main" id="{2E938776-61AE-6446-9944-AE66AD347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673" y="7915922"/>
                <a:ext cx="215900" cy="66675"/>
              </a:xfrm>
              <a:custGeom>
                <a:avLst/>
                <a:gdLst>
                  <a:gd name="T0" fmla="*/ 0 w 681"/>
                  <a:gd name="T1" fmla="*/ 0 h 218"/>
                  <a:gd name="T2" fmla="*/ 681 w 681"/>
                  <a:gd name="T3" fmla="*/ 0 h 218"/>
                  <a:gd name="T4" fmla="*/ 679 w 681"/>
                  <a:gd name="T5" fmla="*/ 36 h 218"/>
                  <a:gd name="T6" fmla="*/ 675 w 681"/>
                  <a:gd name="T7" fmla="*/ 68 h 218"/>
                  <a:gd name="T8" fmla="*/ 669 w 681"/>
                  <a:gd name="T9" fmla="*/ 96 h 218"/>
                  <a:gd name="T10" fmla="*/ 659 w 681"/>
                  <a:gd name="T11" fmla="*/ 120 h 218"/>
                  <a:gd name="T12" fmla="*/ 647 w 681"/>
                  <a:gd name="T13" fmla="*/ 141 h 218"/>
                  <a:gd name="T14" fmla="*/ 634 w 681"/>
                  <a:gd name="T15" fmla="*/ 158 h 218"/>
                  <a:gd name="T16" fmla="*/ 618 w 681"/>
                  <a:gd name="T17" fmla="*/ 172 h 218"/>
                  <a:gd name="T18" fmla="*/ 600 w 681"/>
                  <a:gd name="T19" fmla="*/ 185 h 218"/>
                  <a:gd name="T20" fmla="*/ 581 w 681"/>
                  <a:gd name="T21" fmla="*/ 195 h 218"/>
                  <a:gd name="T22" fmla="*/ 560 w 681"/>
                  <a:gd name="T23" fmla="*/ 202 h 218"/>
                  <a:gd name="T24" fmla="*/ 536 w 681"/>
                  <a:gd name="T25" fmla="*/ 207 h 218"/>
                  <a:gd name="T26" fmla="*/ 512 w 681"/>
                  <a:gd name="T27" fmla="*/ 211 h 218"/>
                  <a:gd name="T28" fmla="*/ 486 w 681"/>
                  <a:gd name="T29" fmla="*/ 215 h 218"/>
                  <a:gd name="T30" fmla="*/ 459 w 681"/>
                  <a:gd name="T31" fmla="*/ 217 h 218"/>
                  <a:gd name="T32" fmla="*/ 430 w 681"/>
                  <a:gd name="T33" fmla="*/ 217 h 218"/>
                  <a:gd name="T34" fmla="*/ 402 w 681"/>
                  <a:gd name="T35" fmla="*/ 218 h 218"/>
                  <a:gd name="T36" fmla="*/ 371 w 681"/>
                  <a:gd name="T37" fmla="*/ 218 h 218"/>
                  <a:gd name="T38" fmla="*/ 341 w 681"/>
                  <a:gd name="T39" fmla="*/ 218 h 218"/>
                  <a:gd name="T40" fmla="*/ 306 w 681"/>
                  <a:gd name="T41" fmla="*/ 218 h 218"/>
                  <a:gd name="T42" fmla="*/ 271 w 681"/>
                  <a:gd name="T43" fmla="*/ 218 h 218"/>
                  <a:gd name="T44" fmla="*/ 239 w 681"/>
                  <a:gd name="T45" fmla="*/ 217 h 218"/>
                  <a:gd name="T46" fmla="*/ 208 w 681"/>
                  <a:gd name="T47" fmla="*/ 216 h 218"/>
                  <a:gd name="T48" fmla="*/ 179 w 681"/>
                  <a:gd name="T49" fmla="*/ 214 h 218"/>
                  <a:gd name="T50" fmla="*/ 150 w 681"/>
                  <a:gd name="T51" fmla="*/ 209 h 218"/>
                  <a:gd name="T52" fmla="*/ 124 w 681"/>
                  <a:gd name="T53" fmla="*/ 203 h 218"/>
                  <a:gd name="T54" fmla="*/ 100 w 681"/>
                  <a:gd name="T55" fmla="*/ 195 h 218"/>
                  <a:gd name="T56" fmla="*/ 78 w 681"/>
                  <a:gd name="T57" fmla="*/ 184 h 218"/>
                  <a:gd name="T58" fmla="*/ 59 w 681"/>
                  <a:gd name="T59" fmla="*/ 169 h 218"/>
                  <a:gd name="T60" fmla="*/ 41 w 681"/>
                  <a:gd name="T61" fmla="*/ 152 h 218"/>
                  <a:gd name="T62" fmla="*/ 27 w 681"/>
                  <a:gd name="T63" fmla="*/ 131 h 218"/>
                  <a:gd name="T64" fmla="*/ 16 w 681"/>
                  <a:gd name="T65" fmla="*/ 106 h 218"/>
                  <a:gd name="T66" fmla="*/ 7 w 681"/>
                  <a:gd name="T67" fmla="*/ 76 h 218"/>
                  <a:gd name="T68" fmla="*/ 4 w 681"/>
                  <a:gd name="T69" fmla="*/ 54 h 218"/>
                  <a:gd name="T70" fmla="*/ 1 w 681"/>
                  <a:gd name="T71" fmla="*/ 28 h 218"/>
                  <a:gd name="T72" fmla="*/ 0 w 681"/>
                  <a:gd name="T73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81" h="218">
                    <a:moveTo>
                      <a:pt x="0" y="0"/>
                    </a:moveTo>
                    <a:lnTo>
                      <a:pt x="681" y="0"/>
                    </a:lnTo>
                    <a:lnTo>
                      <a:pt x="679" y="36"/>
                    </a:lnTo>
                    <a:lnTo>
                      <a:pt x="675" y="68"/>
                    </a:lnTo>
                    <a:lnTo>
                      <a:pt x="669" y="96"/>
                    </a:lnTo>
                    <a:lnTo>
                      <a:pt x="659" y="120"/>
                    </a:lnTo>
                    <a:lnTo>
                      <a:pt x="647" y="141"/>
                    </a:lnTo>
                    <a:lnTo>
                      <a:pt x="634" y="158"/>
                    </a:lnTo>
                    <a:lnTo>
                      <a:pt x="618" y="172"/>
                    </a:lnTo>
                    <a:lnTo>
                      <a:pt x="600" y="185"/>
                    </a:lnTo>
                    <a:lnTo>
                      <a:pt x="581" y="195"/>
                    </a:lnTo>
                    <a:lnTo>
                      <a:pt x="560" y="202"/>
                    </a:lnTo>
                    <a:lnTo>
                      <a:pt x="536" y="207"/>
                    </a:lnTo>
                    <a:lnTo>
                      <a:pt x="512" y="211"/>
                    </a:lnTo>
                    <a:lnTo>
                      <a:pt x="486" y="215"/>
                    </a:lnTo>
                    <a:lnTo>
                      <a:pt x="459" y="217"/>
                    </a:lnTo>
                    <a:lnTo>
                      <a:pt x="430" y="217"/>
                    </a:lnTo>
                    <a:lnTo>
                      <a:pt x="402" y="218"/>
                    </a:lnTo>
                    <a:lnTo>
                      <a:pt x="371" y="218"/>
                    </a:lnTo>
                    <a:lnTo>
                      <a:pt x="341" y="218"/>
                    </a:lnTo>
                    <a:lnTo>
                      <a:pt x="306" y="218"/>
                    </a:lnTo>
                    <a:lnTo>
                      <a:pt x="271" y="218"/>
                    </a:lnTo>
                    <a:lnTo>
                      <a:pt x="239" y="217"/>
                    </a:lnTo>
                    <a:lnTo>
                      <a:pt x="208" y="216"/>
                    </a:lnTo>
                    <a:lnTo>
                      <a:pt x="179" y="214"/>
                    </a:lnTo>
                    <a:lnTo>
                      <a:pt x="150" y="209"/>
                    </a:lnTo>
                    <a:lnTo>
                      <a:pt x="124" y="203"/>
                    </a:lnTo>
                    <a:lnTo>
                      <a:pt x="100" y="195"/>
                    </a:lnTo>
                    <a:lnTo>
                      <a:pt x="78" y="184"/>
                    </a:lnTo>
                    <a:lnTo>
                      <a:pt x="59" y="169"/>
                    </a:lnTo>
                    <a:lnTo>
                      <a:pt x="41" y="152"/>
                    </a:lnTo>
                    <a:lnTo>
                      <a:pt x="27" y="131"/>
                    </a:lnTo>
                    <a:lnTo>
                      <a:pt x="16" y="106"/>
                    </a:lnTo>
                    <a:lnTo>
                      <a:pt x="7" y="76"/>
                    </a:lnTo>
                    <a:lnTo>
                      <a:pt x="4" y="54"/>
                    </a:lnTo>
                    <a:lnTo>
                      <a:pt x="1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29">
                <a:extLst>
                  <a:ext uri="{FF2B5EF4-FFF2-40B4-BE49-F238E27FC236}">
                    <a16:creationId xmlns:a16="http://schemas.microsoft.com/office/drawing/2014/main" id="{8146CAE3-434A-5D47-B8BB-537D73E4CB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3197" y="7817497"/>
                <a:ext cx="873126" cy="593726"/>
              </a:xfrm>
              <a:custGeom>
                <a:avLst/>
                <a:gdLst>
                  <a:gd name="T0" fmla="*/ 1673 w 2752"/>
                  <a:gd name="T1" fmla="*/ 1137 h 1869"/>
                  <a:gd name="T2" fmla="*/ 1699 w 2752"/>
                  <a:gd name="T3" fmla="*/ 1252 h 1869"/>
                  <a:gd name="T4" fmla="*/ 1816 w 2752"/>
                  <a:gd name="T5" fmla="*/ 1252 h 1869"/>
                  <a:gd name="T6" fmla="*/ 1841 w 2752"/>
                  <a:gd name="T7" fmla="*/ 1137 h 1869"/>
                  <a:gd name="T8" fmla="*/ 1374 w 2752"/>
                  <a:gd name="T9" fmla="*/ 1085 h 1869"/>
                  <a:gd name="T10" fmla="*/ 1282 w 2752"/>
                  <a:gd name="T11" fmla="*/ 1156 h 1869"/>
                  <a:gd name="T12" fmla="*/ 1332 w 2752"/>
                  <a:gd name="T13" fmla="*/ 1263 h 1869"/>
                  <a:gd name="T14" fmla="*/ 1446 w 2752"/>
                  <a:gd name="T15" fmla="*/ 1237 h 1869"/>
                  <a:gd name="T16" fmla="*/ 1446 w 2752"/>
                  <a:gd name="T17" fmla="*/ 1119 h 1869"/>
                  <a:gd name="T18" fmla="*/ 968 w 2752"/>
                  <a:gd name="T19" fmla="*/ 1087 h 1869"/>
                  <a:gd name="T20" fmla="*/ 896 w 2752"/>
                  <a:gd name="T21" fmla="*/ 1178 h 1869"/>
                  <a:gd name="T22" fmla="*/ 968 w 2752"/>
                  <a:gd name="T23" fmla="*/ 1270 h 1869"/>
                  <a:gd name="T24" fmla="*/ 1073 w 2752"/>
                  <a:gd name="T25" fmla="*/ 1220 h 1869"/>
                  <a:gd name="T26" fmla="*/ 1048 w 2752"/>
                  <a:gd name="T27" fmla="*/ 1105 h 1869"/>
                  <a:gd name="T28" fmla="*/ 1716 w 2752"/>
                  <a:gd name="T29" fmla="*/ 772 h 1869"/>
                  <a:gd name="T30" fmla="*/ 1666 w 2752"/>
                  <a:gd name="T31" fmla="*/ 877 h 1869"/>
                  <a:gd name="T32" fmla="*/ 1758 w 2752"/>
                  <a:gd name="T33" fmla="*/ 950 h 1869"/>
                  <a:gd name="T34" fmla="*/ 1848 w 2752"/>
                  <a:gd name="T35" fmla="*/ 877 h 1869"/>
                  <a:gd name="T36" fmla="*/ 1798 w 2752"/>
                  <a:gd name="T37" fmla="*/ 772 h 1869"/>
                  <a:gd name="T38" fmla="*/ 1315 w 2752"/>
                  <a:gd name="T39" fmla="*/ 783 h 1869"/>
                  <a:gd name="T40" fmla="*/ 1289 w 2752"/>
                  <a:gd name="T41" fmla="*/ 897 h 1869"/>
                  <a:gd name="T42" fmla="*/ 1395 w 2752"/>
                  <a:gd name="T43" fmla="*/ 947 h 1869"/>
                  <a:gd name="T44" fmla="*/ 1466 w 2752"/>
                  <a:gd name="T45" fmla="*/ 856 h 1869"/>
                  <a:gd name="T46" fmla="*/ 1395 w 2752"/>
                  <a:gd name="T47" fmla="*/ 765 h 1869"/>
                  <a:gd name="T48" fmla="*/ 917 w 2752"/>
                  <a:gd name="T49" fmla="*/ 797 h 1869"/>
                  <a:gd name="T50" fmla="*/ 917 w 2752"/>
                  <a:gd name="T51" fmla="*/ 914 h 1869"/>
                  <a:gd name="T52" fmla="*/ 1031 w 2752"/>
                  <a:gd name="T53" fmla="*/ 940 h 1869"/>
                  <a:gd name="T54" fmla="*/ 1081 w 2752"/>
                  <a:gd name="T55" fmla="*/ 834 h 1869"/>
                  <a:gd name="T56" fmla="*/ 989 w 2752"/>
                  <a:gd name="T57" fmla="*/ 761 h 1869"/>
                  <a:gd name="T58" fmla="*/ 1673 w 2752"/>
                  <a:gd name="T59" fmla="*/ 493 h 1869"/>
                  <a:gd name="T60" fmla="*/ 1699 w 2752"/>
                  <a:gd name="T61" fmla="*/ 607 h 1869"/>
                  <a:gd name="T62" fmla="*/ 1816 w 2752"/>
                  <a:gd name="T63" fmla="*/ 607 h 1869"/>
                  <a:gd name="T64" fmla="*/ 1841 w 2752"/>
                  <a:gd name="T65" fmla="*/ 493 h 1869"/>
                  <a:gd name="T66" fmla="*/ 1374 w 2752"/>
                  <a:gd name="T67" fmla="*/ 440 h 1869"/>
                  <a:gd name="T68" fmla="*/ 1282 w 2752"/>
                  <a:gd name="T69" fmla="*/ 512 h 1869"/>
                  <a:gd name="T70" fmla="*/ 1332 w 2752"/>
                  <a:gd name="T71" fmla="*/ 618 h 1869"/>
                  <a:gd name="T72" fmla="*/ 1446 w 2752"/>
                  <a:gd name="T73" fmla="*/ 592 h 1869"/>
                  <a:gd name="T74" fmla="*/ 1446 w 2752"/>
                  <a:gd name="T75" fmla="*/ 474 h 1869"/>
                  <a:gd name="T76" fmla="*/ 968 w 2752"/>
                  <a:gd name="T77" fmla="*/ 443 h 1869"/>
                  <a:gd name="T78" fmla="*/ 896 w 2752"/>
                  <a:gd name="T79" fmla="*/ 534 h 1869"/>
                  <a:gd name="T80" fmla="*/ 968 w 2752"/>
                  <a:gd name="T81" fmla="*/ 625 h 1869"/>
                  <a:gd name="T82" fmla="*/ 1073 w 2752"/>
                  <a:gd name="T83" fmla="*/ 575 h 1869"/>
                  <a:gd name="T84" fmla="*/ 1048 w 2752"/>
                  <a:gd name="T85" fmla="*/ 460 h 1869"/>
                  <a:gd name="T86" fmla="*/ 934 w 2752"/>
                  <a:gd name="T87" fmla="*/ 0 h 1869"/>
                  <a:gd name="T88" fmla="*/ 1017 w 2752"/>
                  <a:gd name="T89" fmla="*/ 22 h 1869"/>
                  <a:gd name="T90" fmla="*/ 1730 w 2752"/>
                  <a:gd name="T91" fmla="*/ 32 h 1869"/>
                  <a:gd name="T92" fmla="*/ 1799 w 2752"/>
                  <a:gd name="T93" fmla="*/ 0 h 1869"/>
                  <a:gd name="T94" fmla="*/ 1993 w 2752"/>
                  <a:gd name="T95" fmla="*/ 2 h 1869"/>
                  <a:gd name="T96" fmla="*/ 2048 w 2752"/>
                  <a:gd name="T97" fmla="*/ 45 h 1869"/>
                  <a:gd name="T98" fmla="*/ 2159 w 2752"/>
                  <a:gd name="T99" fmla="*/ 355 h 1869"/>
                  <a:gd name="T100" fmla="*/ 2340 w 2752"/>
                  <a:gd name="T101" fmla="*/ 588 h 1869"/>
                  <a:gd name="T102" fmla="*/ 2530 w 2752"/>
                  <a:gd name="T103" fmla="*/ 847 h 1869"/>
                  <a:gd name="T104" fmla="*/ 2683 w 2752"/>
                  <a:gd name="T105" fmla="*/ 1069 h 1869"/>
                  <a:gd name="T106" fmla="*/ 2752 w 2752"/>
                  <a:gd name="T107" fmla="*/ 1191 h 1869"/>
                  <a:gd name="T108" fmla="*/ 2698 w 2752"/>
                  <a:gd name="T109" fmla="*/ 1859 h 1869"/>
                  <a:gd name="T110" fmla="*/ 36 w 2752"/>
                  <a:gd name="T111" fmla="*/ 1847 h 1869"/>
                  <a:gd name="T112" fmla="*/ 3 w 2752"/>
                  <a:gd name="T113" fmla="*/ 1184 h 1869"/>
                  <a:gd name="T114" fmla="*/ 90 w 2752"/>
                  <a:gd name="T115" fmla="*/ 1038 h 1869"/>
                  <a:gd name="T116" fmla="*/ 252 w 2752"/>
                  <a:gd name="T117" fmla="*/ 806 h 1869"/>
                  <a:gd name="T118" fmla="*/ 444 w 2752"/>
                  <a:gd name="T119" fmla="*/ 546 h 1869"/>
                  <a:gd name="T120" fmla="*/ 619 w 2752"/>
                  <a:gd name="T121" fmla="*/ 323 h 1869"/>
                  <a:gd name="T122" fmla="*/ 706 w 2752"/>
                  <a:gd name="T123" fmla="*/ 32 h 1869"/>
                  <a:gd name="T124" fmla="*/ 776 w 2752"/>
                  <a:gd name="T125" fmla="*/ 0 h 1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52" h="1869">
                    <a:moveTo>
                      <a:pt x="1758" y="1085"/>
                    </a:moveTo>
                    <a:lnTo>
                      <a:pt x="1736" y="1087"/>
                    </a:lnTo>
                    <a:lnTo>
                      <a:pt x="1716" y="1094"/>
                    </a:lnTo>
                    <a:lnTo>
                      <a:pt x="1699" y="1105"/>
                    </a:lnTo>
                    <a:lnTo>
                      <a:pt x="1684" y="1119"/>
                    </a:lnTo>
                    <a:lnTo>
                      <a:pt x="1673" y="1137"/>
                    </a:lnTo>
                    <a:lnTo>
                      <a:pt x="1666" y="1156"/>
                    </a:lnTo>
                    <a:lnTo>
                      <a:pt x="1664" y="1178"/>
                    </a:lnTo>
                    <a:lnTo>
                      <a:pt x="1666" y="1199"/>
                    </a:lnTo>
                    <a:lnTo>
                      <a:pt x="1673" y="1220"/>
                    </a:lnTo>
                    <a:lnTo>
                      <a:pt x="1684" y="1237"/>
                    </a:lnTo>
                    <a:lnTo>
                      <a:pt x="1699" y="1252"/>
                    </a:lnTo>
                    <a:lnTo>
                      <a:pt x="1716" y="1263"/>
                    </a:lnTo>
                    <a:lnTo>
                      <a:pt x="1736" y="1270"/>
                    </a:lnTo>
                    <a:lnTo>
                      <a:pt x="1758" y="1272"/>
                    </a:lnTo>
                    <a:lnTo>
                      <a:pt x="1779" y="1270"/>
                    </a:lnTo>
                    <a:lnTo>
                      <a:pt x="1798" y="1263"/>
                    </a:lnTo>
                    <a:lnTo>
                      <a:pt x="1816" y="1252"/>
                    </a:lnTo>
                    <a:lnTo>
                      <a:pt x="1830" y="1237"/>
                    </a:lnTo>
                    <a:lnTo>
                      <a:pt x="1841" y="1220"/>
                    </a:lnTo>
                    <a:lnTo>
                      <a:pt x="1848" y="1199"/>
                    </a:lnTo>
                    <a:lnTo>
                      <a:pt x="1850" y="1178"/>
                    </a:lnTo>
                    <a:lnTo>
                      <a:pt x="1848" y="1156"/>
                    </a:lnTo>
                    <a:lnTo>
                      <a:pt x="1841" y="1137"/>
                    </a:lnTo>
                    <a:lnTo>
                      <a:pt x="1830" y="1119"/>
                    </a:lnTo>
                    <a:lnTo>
                      <a:pt x="1816" y="1105"/>
                    </a:lnTo>
                    <a:lnTo>
                      <a:pt x="1798" y="1094"/>
                    </a:lnTo>
                    <a:lnTo>
                      <a:pt x="1779" y="1087"/>
                    </a:lnTo>
                    <a:lnTo>
                      <a:pt x="1758" y="1085"/>
                    </a:lnTo>
                    <a:close/>
                    <a:moveTo>
                      <a:pt x="1374" y="1085"/>
                    </a:moveTo>
                    <a:lnTo>
                      <a:pt x="1351" y="1087"/>
                    </a:lnTo>
                    <a:lnTo>
                      <a:pt x="1332" y="1094"/>
                    </a:lnTo>
                    <a:lnTo>
                      <a:pt x="1315" y="1105"/>
                    </a:lnTo>
                    <a:lnTo>
                      <a:pt x="1300" y="1119"/>
                    </a:lnTo>
                    <a:lnTo>
                      <a:pt x="1289" y="1137"/>
                    </a:lnTo>
                    <a:lnTo>
                      <a:pt x="1282" y="1156"/>
                    </a:lnTo>
                    <a:lnTo>
                      <a:pt x="1280" y="1178"/>
                    </a:lnTo>
                    <a:lnTo>
                      <a:pt x="1282" y="1199"/>
                    </a:lnTo>
                    <a:lnTo>
                      <a:pt x="1289" y="1220"/>
                    </a:lnTo>
                    <a:lnTo>
                      <a:pt x="1300" y="1237"/>
                    </a:lnTo>
                    <a:lnTo>
                      <a:pt x="1315" y="1252"/>
                    </a:lnTo>
                    <a:lnTo>
                      <a:pt x="1332" y="1263"/>
                    </a:lnTo>
                    <a:lnTo>
                      <a:pt x="1351" y="1270"/>
                    </a:lnTo>
                    <a:lnTo>
                      <a:pt x="1374" y="1272"/>
                    </a:lnTo>
                    <a:lnTo>
                      <a:pt x="1395" y="1270"/>
                    </a:lnTo>
                    <a:lnTo>
                      <a:pt x="1415" y="1263"/>
                    </a:lnTo>
                    <a:lnTo>
                      <a:pt x="1432" y="1252"/>
                    </a:lnTo>
                    <a:lnTo>
                      <a:pt x="1446" y="1237"/>
                    </a:lnTo>
                    <a:lnTo>
                      <a:pt x="1457" y="1220"/>
                    </a:lnTo>
                    <a:lnTo>
                      <a:pt x="1464" y="1199"/>
                    </a:lnTo>
                    <a:lnTo>
                      <a:pt x="1466" y="1178"/>
                    </a:lnTo>
                    <a:lnTo>
                      <a:pt x="1464" y="1156"/>
                    </a:lnTo>
                    <a:lnTo>
                      <a:pt x="1457" y="1137"/>
                    </a:lnTo>
                    <a:lnTo>
                      <a:pt x="1446" y="1119"/>
                    </a:lnTo>
                    <a:lnTo>
                      <a:pt x="1432" y="1105"/>
                    </a:lnTo>
                    <a:lnTo>
                      <a:pt x="1415" y="1094"/>
                    </a:lnTo>
                    <a:lnTo>
                      <a:pt x="1395" y="1087"/>
                    </a:lnTo>
                    <a:lnTo>
                      <a:pt x="1374" y="1085"/>
                    </a:lnTo>
                    <a:close/>
                    <a:moveTo>
                      <a:pt x="989" y="1085"/>
                    </a:moveTo>
                    <a:lnTo>
                      <a:pt x="968" y="1087"/>
                    </a:lnTo>
                    <a:lnTo>
                      <a:pt x="948" y="1094"/>
                    </a:lnTo>
                    <a:lnTo>
                      <a:pt x="931" y="1105"/>
                    </a:lnTo>
                    <a:lnTo>
                      <a:pt x="917" y="1119"/>
                    </a:lnTo>
                    <a:lnTo>
                      <a:pt x="905" y="1137"/>
                    </a:lnTo>
                    <a:lnTo>
                      <a:pt x="898" y="1156"/>
                    </a:lnTo>
                    <a:lnTo>
                      <a:pt x="896" y="1178"/>
                    </a:lnTo>
                    <a:lnTo>
                      <a:pt x="898" y="1199"/>
                    </a:lnTo>
                    <a:lnTo>
                      <a:pt x="905" y="1220"/>
                    </a:lnTo>
                    <a:lnTo>
                      <a:pt x="917" y="1237"/>
                    </a:lnTo>
                    <a:lnTo>
                      <a:pt x="931" y="1252"/>
                    </a:lnTo>
                    <a:lnTo>
                      <a:pt x="948" y="1263"/>
                    </a:lnTo>
                    <a:lnTo>
                      <a:pt x="968" y="1270"/>
                    </a:lnTo>
                    <a:lnTo>
                      <a:pt x="989" y="1272"/>
                    </a:lnTo>
                    <a:lnTo>
                      <a:pt x="1010" y="1270"/>
                    </a:lnTo>
                    <a:lnTo>
                      <a:pt x="1031" y="1263"/>
                    </a:lnTo>
                    <a:lnTo>
                      <a:pt x="1048" y="1252"/>
                    </a:lnTo>
                    <a:lnTo>
                      <a:pt x="1062" y="1237"/>
                    </a:lnTo>
                    <a:lnTo>
                      <a:pt x="1073" y="1220"/>
                    </a:lnTo>
                    <a:lnTo>
                      <a:pt x="1081" y="1199"/>
                    </a:lnTo>
                    <a:lnTo>
                      <a:pt x="1083" y="1178"/>
                    </a:lnTo>
                    <a:lnTo>
                      <a:pt x="1081" y="1156"/>
                    </a:lnTo>
                    <a:lnTo>
                      <a:pt x="1073" y="1137"/>
                    </a:lnTo>
                    <a:lnTo>
                      <a:pt x="1062" y="1119"/>
                    </a:lnTo>
                    <a:lnTo>
                      <a:pt x="1048" y="1105"/>
                    </a:lnTo>
                    <a:lnTo>
                      <a:pt x="1031" y="1094"/>
                    </a:lnTo>
                    <a:lnTo>
                      <a:pt x="1010" y="1087"/>
                    </a:lnTo>
                    <a:lnTo>
                      <a:pt x="989" y="1085"/>
                    </a:lnTo>
                    <a:close/>
                    <a:moveTo>
                      <a:pt x="1758" y="761"/>
                    </a:moveTo>
                    <a:lnTo>
                      <a:pt x="1736" y="765"/>
                    </a:lnTo>
                    <a:lnTo>
                      <a:pt x="1716" y="772"/>
                    </a:lnTo>
                    <a:lnTo>
                      <a:pt x="1699" y="783"/>
                    </a:lnTo>
                    <a:lnTo>
                      <a:pt x="1684" y="797"/>
                    </a:lnTo>
                    <a:lnTo>
                      <a:pt x="1673" y="815"/>
                    </a:lnTo>
                    <a:lnTo>
                      <a:pt x="1666" y="834"/>
                    </a:lnTo>
                    <a:lnTo>
                      <a:pt x="1664" y="856"/>
                    </a:lnTo>
                    <a:lnTo>
                      <a:pt x="1666" y="877"/>
                    </a:lnTo>
                    <a:lnTo>
                      <a:pt x="1673" y="897"/>
                    </a:lnTo>
                    <a:lnTo>
                      <a:pt x="1684" y="914"/>
                    </a:lnTo>
                    <a:lnTo>
                      <a:pt x="1699" y="930"/>
                    </a:lnTo>
                    <a:lnTo>
                      <a:pt x="1716" y="940"/>
                    </a:lnTo>
                    <a:lnTo>
                      <a:pt x="1736" y="947"/>
                    </a:lnTo>
                    <a:lnTo>
                      <a:pt x="1758" y="950"/>
                    </a:lnTo>
                    <a:lnTo>
                      <a:pt x="1779" y="947"/>
                    </a:lnTo>
                    <a:lnTo>
                      <a:pt x="1798" y="940"/>
                    </a:lnTo>
                    <a:lnTo>
                      <a:pt x="1816" y="930"/>
                    </a:lnTo>
                    <a:lnTo>
                      <a:pt x="1830" y="914"/>
                    </a:lnTo>
                    <a:lnTo>
                      <a:pt x="1841" y="897"/>
                    </a:lnTo>
                    <a:lnTo>
                      <a:pt x="1848" y="877"/>
                    </a:lnTo>
                    <a:lnTo>
                      <a:pt x="1850" y="856"/>
                    </a:lnTo>
                    <a:lnTo>
                      <a:pt x="1848" y="834"/>
                    </a:lnTo>
                    <a:lnTo>
                      <a:pt x="1841" y="815"/>
                    </a:lnTo>
                    <a:lnTo>
                      <a:pt x="1830" y="797"/>
                    </a:lnTo>
                    <a:lnTo>
                      <a:pt x="1816" y="783"/>
                    </a:lnTo>
                    <a:lnTo>
                      <a:pt x="1798" y="772"/>
                    </a:lnTo>
                    <a:lnTo>
                      <a:pt x="1779" y="765"/>
                    </a:lnTo>
                    <a:lnTo>
                      <a:pt x="1758" y="761"/>
                    </a:lnTo>
                    <a:close/>
                    <a:moveTo>
                      <a:pt x="1374" y="761"/>
                    </a:moveTo>
                    <a:lnTo>
                      <a:pt x="1351" y="765"/>
                    </a:lnTo>
                    <a:lnTo>
                      <a:pt x="1332" y="772"/>
                    </a:lnTo>
                    <a:lnTo>
                      <a:pt x="1315" y="783"/>
                    </a:lnTo>
                    <a:lnTo>
                      <a:pt x="1300" y="797"/>
                    </a:lnTo>
                    <a:lnTo>
                      <a:pt x="1289" y="815"/>
                    </a:lnTo>
                    <a:lnTo>
                      <a:pt x="1282" y="834"/>
                    </a:lnTo>
                    <a:lnTo>
                      <a:pt x="1280" y="856"/>
                    </a:lnTo>
                    <a:lnTo>
                      <a:pt x="1282" y="877"/>
                    </a:lnTo>
                    <a:lnTo>
                      <a:pt x="1289" y="897"/>
                    </a:lnTo>
                    <a:lnTo>
                      <a:pt x="1300" y="914"/>
                    </a:lnTo>
                    <a:lnTo>
                      <a:pt x="1315" y="930"/>
                    </a:lnTo>
                    <a:lnTo>
                      <a:pt x="1332" y="940"/>
                    </a:lnTo>
                    <a:lnTo>
                      <a:pt x="1351" y="947"/>
                    </a:lnTo>
                    <a:lnTo>
                      <a:pt x="1374" y="950"/>
                    </a:lnTo>
                    <a:lnTo>
                      <a:pt x="1395" y="947"/>
                    </a:lnTo>
                    <a:lnTo>
                      <a:pt x="1415" y="940"/>
                    </a:lnTo>
                    <a:lnTo>
                      <a:pt x="1432" y="930"/>
                    </a:lnTo>
                    <a:lnTo>
                      <a:pt x="1446" y="914"/>
                    </a:lnTo>
                    <a:lnTo>
                      <a:pt x="1457" y="897"/>
                    </a:lnTo>
                    <a:lnTo>
                      <a:pt x="1464" y="877"/>
                    </a:lnTo>
                    <a:lnTo>
                      <a:pt x="1466" y="856"/>
                    </a:lnTo>
                    <a:lnTo>
                      <a:pt x="1464" y="834"/>
                    </a:lnTo>
                    <a:lnTo>
                      <a:pt x="1457" y="815"/>
                    </a:lnTo>
                    <a:lnTo>
                      <a:pt x="1446" y="797"/>
                    </a:lnTo>
                    <a:lnTo>
                      <a:pt x="1432" y="783"/>
                    </a:lnTo>
                    <a:lnTo>
                      <a:pt x="1415" y="772"/>
                    </a:lnTo>
                    <a:lnTo>
                      <a:pt x="1395" y="765"/>
                    </a:lnTo>
                    <a:lnTo>
                      <a:pt x="1374" y="761"/>
                    </a:lnTo>
                    <a:close/>
                    <a:moveTo>
                      <a:pt x="989" y="761"/>
                    </a:moveTo>
                    <a:lnTo>
                      <a:pt x="968" y="765"/>
                    </a:lnTo>
                    <a:lnTo>
                      <a:pt x="948" y="772"/>
                    </a:lnTo>
                    <a:lnTo>
                      <a:pt x="931" y="783"/>
                    </a:lnTo>
                    <a:lnTo>
                      <a:pt x="917" y="797"/>
                    </a:lnTo>
                    <a:lnTo>
                      <a:pt x="905" y="815"/>
                    </a:lnTo>
                    <a:lnTo>
                      <a:pt x="898" y="834"/>
                    </a:lnTo>
                    <a:lnTo>
                      <a:pt x="896" y="856"/>
                    </a:lnTo>
                    <a:lnTo>
                      <a:pt x="898" y="877"/>
                    </a:lnTo>
                    <a:lnTo>
                      <a:pt x="905" y="897"/>
                    </a:lnTo>
                    <a:lnTo>
                      <a:pt x="917" y="914"/>
                    </a:lnTo>
                    <a:lnTo>
                      <a:pt x="931" y="930"/>
                    </a:lnTo>
                    <a:lnTo>
                      <a:pt x="948" y="940"/>
                    </a:lnTo>
                    <a:lnTo>
                      <a:pt x="968" y="947"/>
                    </a:lnTo>
                    <a:lnTo>
                      <a:pt x="989" y="950"/>
                    </a:lnTo>
                    <a:lnTo>
                      <a:pt x="1010" y="947"/>
                    </a:lnTo>
                    <a:lnTo>
                      <a:pt x="1031" y="940"/>
                    </a:lnTo>
                    <a:lnTo>
                      <a:pt x="1048" y="930"/>
                    </a:lnTo>
                    <a:lnTo>
                      <a:pt x="1062" y="914"/>
                    </a:lnTo>
                    <a:lnTo>
                      <a:pt x="1073" y="897"/>
                    </a:lnTo>
                    <a:lnTo>
                      <a:pt x="1081" y="877"/>
                    </a:lnTo>
                    <a:lnTo>
                      <a:pt x="1083" y="856"/>
                    </a:lnTo>
                    <a:lnTo>
                      <a:pt x="1081" y="834"/>
                    </a:lnTo>
                    <a:lnTo>
                      <a:pt x="1073" y="815"/>
                    </a:lnTo>
                    <a:lnTo>
                      <a:pt x="1062" y="797"/>
                    </a:lnTo>
                    <a:lnTo>
                      <a:pt x="1048" y="783"/>
                    </a:lnTo>
                    <a:lnTo>
                      <a:pt x="1031" y="772"/>
                    </a:lnTo>
                    <a:lnTo>
                      <a:pt x="1010" y="765"/>
                    </a:lnTo>
                    <a:lnTo>
                      <a:pt x="989" y="761"/>
                    </a:lnTo>
                    <a:close/>
                    <a:moveTo>
                      <a:pt x="1758" y="440"/>
                    </a:moveTo>
                    <a:lnTo>
                      <a:pt x="1736" y="443"/>
                    </a:lnTo>
                    <a:lnTo>
                      <a:pt x="1716" y="449"/>
                    </a:lnTo>
                    <a:lnTo>
                      <a:pt x="1699" y="460"/>
                    </a:lnTo>
                    <a:lnTo>
                      <a:pt x="1684" y="474"/>
                    </a:lnTo>
                    <a:lnTo>
                      <a:pt x="1673" y="493"/>
                    </a:lnTo>
                    <a:lnTo>
                      <a:pt x="1666" y="512"/>
                    </a:lnTo>
                    <a:lnTo>
                      <a:pt x="1664" y="534"/>
                    </a:lnTo>
                    <a:lnTo>
                      <a:pt x="1666" y="555"/>
                    </a:lnTo>
                    <a:lnTo>
                      <a:pt x="1673" y="575"/>
                    </a:lnTo>
                    <a:lnTo>
                      <a:pt x="1684" y="592"/>
                    </a:lnTo>
                    <a:lnTo>
                      <a:pt x="1699" y="607"/>
                    </a:lnTo>
                    <a:lnTo>
                      <a:pt x="1716" y="618"/>
                    </a:lnTo>
                    <a:lnTo>
                      <a:pt x="1736" y="625"/>
                    </a:lnTo>
                    <a:lnTo>
                      <a:pt x="1758" y="627"/>
                    </a:lnTo>
                    <a:lnTo>
                      <a:pt x="1779" y="625"/>
                    </a:lnTo>
                    <a:lnTo>
                      <a:pt x="1798" y="618"/>
                    </a:lnTo>
                    <a:lnTo>
                      <a:pt x="1816" y="607"/>
                    </a:lnTo>
                    <a:lnTo>
                      <a:pt x="1830" y="592"/>
                    </a:lnTo>
                    <a:lnTo>
                      <a:pt x="1841" y="575"/>
                    </a:lnTo>
                    <a:lnTo>
                      <a:pt x="1848" y="555"/>
                    </a:lnTo>
                    <a:lnTo>
                      <a:pt x="1850" y="534"/>
                    </a:lnTo>
                    <a:lnTo>
                      <a:pt x="1848" y="512"/>
                    </a:lnTo>
                    <a:lnTo>
                      <a:pt x="1841" y="493"/>
                    </a:lnTo>
                    <a:lnTo>
                      <a:pt x="1830" y="474"/>
                    </a:lnTo>
                    <a:lnTo>
                      <a:pt x="1816" y="460"/>
                    </a:lnTo>
                    <a:lnTo>
                      <a:pt x="1798" y="449"/>
                    </a:lnTo>
                    <a:lnTo>
                      <a:pt x="1779" y="443"/>
                    </a:lnTo>
                    <a:lnTo>
                      <a:pt x="1758" y="440"/>
                    </a:lnTo>
                    <a:close/>
                    <a:moveTo>
                      <a:pt x="1374" y="440"/>
                    </a:moveTo>
                    <a:lnTo>
                      <a:pt x="1351" y="443"/>
                    </a:lnTo>
                    <a:lnTo>
                      <a:pt x="1332" y="449"/>
                    </a:lnTo>
                    <a:lnTo>
                      <a:pt x="1315" y="460"/>
                    </a:lnTo>
                    <a:lnTo>
                      <a:pt x="1300" y="474"/>
                    </a:lnTo>
                    <a:lnTo>
                      <a:pt x="1289" y="493"/>
                    </a:lnTo>
                    <a:lnTo>
                      <a:pt x="1282" y="512"/>
                    </a:lnTo>
                    <a:lnTo>
                      <a:pt x="1280" y="534"/>
                    </a:lnTo>
                    <a:lnTo>
                      <a:pt x="1282" y="555"/>
                    </a:lnTo>
                    <a:lnTo>
                      <a:pt x="1289" y="575"/>
                    </a:lnTo>
                    <a:lnTo>
                      <a:pt x="1300" y="592"/>
                    </a:lnTo>
                    <a:lnTo>
                      <a:pt x="1315" y="607"/>
                    </a:lnTo>
                    <a:lnTo>
                      <a:pt x="1332" y="618"/>
                    </a:lnTo>
                    <a:lnTo>
                      <a:pt x="1351" y="625"/>
                    </a:lnTo>
                    <a:lnTo>
                      <a:pt x="1374" y="627"/>
                    </a:lnTo>
                    <a:lnTo>
                      <a:pt x="1395" y="625"/>
                    </a:lnTo>
                    <a:lnTo>
                      <a:pt x="1415" y="618"/>
                    </a:lnTo>
                    <a:lnTo>
                      <a:pt x="1432" y="607"/>
                    </a:lnTo>
                    <a:lnTo>
                      <a:pt x="1446" y="592"/>
                    </a:lnTo>
                    <a:lnTo>
                      <a:pt x="1457" y="575"/>
                    </a:lnTo>
                    <a:lnTo>
                      <a:pt x="1464" y="555"/>
                    </a:lnTo>
                    <a:lnTo>
                      <a:pt x="1466" y="534"/>
                    </a:lnTo>
                    <a:lnTo>
                      <a:pt x="1464" y="512"/>
                    </a:lnTo>
                    <a:lnTo>
                      <a:pt x="1457" y="493"/>
                    </a:lnTo>
                    <a:lnTo>
                      <a:pt x="1446" y="474"/>
                    </a:lnTo>
                    <a:lnTo>
                      <a:pt x="1432" y="460"/>
                    </a:lnTo>
                    <a:lnTo>
                      <a:pt x="1415" y="449"/>
                    </a:lnTo>
                    <a:lnTo>
                      <a:pt x="1395" y="443"/>
                    </a:lnTo>
                    <a:lnTo>
                      <a:pt x="1374" y="440"/>
                    </a:lnTo>
                    <a:close/>
                    <a:moveTo>
                      <a:pt x="989" y="440"/>
                    </a:moveTo>
                    <a:lnTo>
                      <a:pt x="968" y="443"/>
                    </a:lnTo>
                    <a:lnTo>
                      <a:pt x="948" y="449"/>
                    </a:lnTo>
                    <a:lnTo>
                      <a:pt x="931" y="460"/>
                    </a:lnTo>
                    <a:lnTo>
                      <a:pt x="917" y="474"/>
                    </a:lnTo>
                    <a:lnTo>
                      <a:pt x="905" y="493"/>
                    </a:lnTo>
                    <a:lnTo>
                      <a:pt x="898" y="512"/>
                    </a:lnTo>
                    <a:lnTo>
                      <a:pt x="896" y="534"/>
                    </a:lnTo>
                    <a:lnTo>
                      <a:pt x="898" y="555"/>
                    </a:lnTo>
                    <a:lnTo>
                      <a:pt x="905" y="575"/>
                    </a:lnTo>
                    <a:lnTo>
                      <a:pt x="917" y="592"/>
                    </a:lnTo>
                    <a:lnTo>
                      <a:pt x="931" y="607"/>
                    </a:lnTo>
                    <a:lnTo>
                      <a:pt x="948" y="618"/>
                    </a:lnTo>
                    <a:lnTo>
                      <a:pt x="968" y="625"/>
                    </a:lnTo>
                    <a:lnTo>
                      <a:pt x="989" y="627"/>
                    </a:lnTo>
                    <a:lnTo>
                      <a:pt x="1010" y="625"/>
                    </a:lnTo>
                    <a:lnTo>
                      <a:pt x="1031" y="618"/>
                    </a:lnTo>
                    <a:lnTo>
                      <a:pt x="1048" y="607"/>
                    </a:lnTo>
                    <a:lnTo>
                      <a:pt x="1062" y="592"/>
                    </a:lnTo>
                    <a:lnTo>
                      <a:pt x="1073" y="575"/>
                    </a:lnTo>
                    <a:lnTo>
                      <a:pt x="1081" y="555"/>
                    </a:lnTo>
                    <a:lnTo>
                      <a:pt x="1083" y="534"/>
                    </a:lnTo>
                    <a:lnTo>
                      <a:pt x="1081" y="512"/>
                    </a:lnTo>
                    <a:lnTo>
                      <a:pt x="1073" y="493"/>
                    </a:lnTo>
                    <a:lnTo>
                      <a:pt x="1062" y="474"/>
                    </a:lnTo>
                    <a:lnTo>
                      <a:pt x="1048" y="460"/>
                    </a:lnTo>
                    <a:lnTo>
                      <a:pt x="1031" y="449"/>
                    </a:lnTo>
                    <a:lnTo>
                      <a:pt x="1010" y="443"/>
                    </a:lnTo>
                    <a:lnTo>
                      <a:pt x="989" y="440"/>
                    </a:lnTo>
                    <a:close/>
                    <a:moveTo>
                      <a:pt x="814" y="0"/>
                    </a:moveTo>
                    <a:lnTo>
                      <a:pt x="914" y="0"/>
                    </a:lnTo>
                    <a:lnTo>
                      <a:pt x="934" y="0"/>
                    </a:lnTo>
                    <a:lnTo>
                      <a:pt x="952" y="0"/>
                    </a:lnTo>
                    <a:lnTo>
                      <a:pt x="970" y="2"/>
                    </a:lnTo>
                    <a:lnTo>
                      <a:pt x="985" y="4"/>
                    </a:lnTo>
                    <a:lnTo>
                      <a:pt x="998" y="8"/>
                    </a:lnTo>
                    <a:lnTo>
                      <a:pt x="1009" y="14"/>
                    </a:lnTo>
                    <a:lnTo>
                      <a:pt x="1017" y="22"/>
                    </a:lnTo>
                    <a:lnTo>
                      <a:pt x="1023" y="32"/>
                    </a:lnTo>
                    <a:lnTo>
                      <a:pt x="1024" y="45"/>
                    </a:lnTo>
                    <a:lnTo>
                      <a:pt x="1024" y="192"/>
                    </a:lnTo>
                    <a:lnTo>
                      <a:pt x="1728" y="192"/>
                    </a:lnTo>
                    <a:lnTo>
                      <a:pt x="1728" y="45"/>
                    </a:lnTo>
                    <a:lnTo>
                      <a:pt x="1730" y="32"/>
                    </a:lnTo>
                    <a:lnTo>
                      <a:pt x="1735" y="22"/>
                    </a:lnTo>
                    <a:lnTo>
                      <a:pt x="1743" y="14"/>
                    </a:lnTo>
                    <a:lnTo>
                      <a:pt x="1754" y="8"/>
                    </a:lnTo>
                    <a:lnTo>
                      <a:pt x="1767" y="4"/>
                    </a:lnTo>
                    <a:lnTo>
                      <a:pt x="1782" y="2"/>
                    </a:lnTo>
                    <a:lnTo>
                      <a:pt x="1799" y="0"/>
                    </a:lnTo>
                    <a:lnTo>
                      <a:pt x="1819" y="0"/>
                    </a:lnTo>
                    <a:lnTo>
                      <a:pt x="1838" y="0"/>
                    </a:lnTo>
                    <a:lnTo>
                      <a:pt x="1938" y="0"/>
                    </a:lnTo>
                    <a:lnTo>
                      <a:pt x="1957" y="0"/>
                    </a:lnTo>
                    <a:lnTo>
                      <a:pt x="1977" y="0"/>
                    </a:lnTo>
                    <a:lnTo>
                      <a:pt x="1993" y="2"/>
                    </a:lnTo>
                    <a:lnTo>
                      <a:pt x="2009" y="4"/>
                    </a:lnTo>
                    <a:lnTo>
                      <a:pt x="2022" y="8"/>
                    </a:lnTo>
                    <a:lnTo>
                      <a:pt x="2033" y="14"/>
                    </a:lnTo>
                    <a:lnTo>
                      <a:pt x="2041" y="22"/>
                    </a:lnTo>
                    <a:lnTo>
                      <a:pt x="2046" y="32"/>
                    </a:lnTo>
                    <a:lnTo>
                      <a:pt x="2048" y="45"/>
                    </a:lnTo>
                    <a:lnTo>
                      <a:pt x="2048" y="225"/>
                    </a:lnTo>
                    <a:lnTo>
                      <a:pt x="2066" y="245"/>
                    </a:lnTo>
                    <a:lnTo>
                      <a:pt x="2087" y="267"/>
                    </a:lnTo>
                    <a:lnTo>
                      <a:pt x="2109" y="294"/>
                    </a:lnTo>
                    <a:lnTo>
                      <a:pt x="2133" y="323"/>
                    </a:lnTo>
                    <a:lnTo>
                      <a:pt x="2159" y="355"/>
                    </a:lnTo>
                    <a:lnTo>
                      <a:pt x="2186" y="389"/>
                    </a:lnTo>
                    <a:lnTo>
                      <a:pt x="2216" y="426"/>
                    </a:lnTo>
                    <a:lnTo>
                      <a:pt x="2245" y="464"/>
                    </a:lnTo>
                    <a:lnTo>
                      <a:pt x="2277" y="504"/>
                    </a:lnTo>
                    <a:lnTo>
                      <a:pt x="2308" y="546"/>
                    </a:lnTo>
                    <a:lnTo>
                      <a:pt x="2340" y="588"/>
                    </a:lnTo>
                    <a:lnTo>
                      <a:pt x="2373" y="631"/>
                    </a:lnTo>
                    <a:lnTo>
                      <a:pt x="2405" y="674"/>
                    </a:lnTo>
                    <a:lnTo>
                      <a:pt x="2437" y="718"/>
                    </a:lnTo>
                    <a:lnTo>
                      <a:pt x="2469" y="761"/>
                    </a:lnTo>
                    <a:lnTo>
                      <a:pt x="2500" y="805"/>
                    </a:lnTo>
                    <a:lnTo>
                      <a:pt x="2530" y="847"/>
                    </a:lnTo>
                    <a:lnTo>
                      <a:pt x="2560" y="889"/>
                    </a:lnTo>
                    <a:lnTo>
                      <a:pt x="2587" y="929"/>
                    </a:lnTo>
                    <a:lnTo>
                      <a:pt x="2614" y="967"/>
                    </a:lnTo>
                    <a:lnTo>
                      <a:pt x="2639" y="1002"/>
                    </a:lnTo>
                    <a:lnTo>
                      <a:pt x="2662" y="1037"/>
                    </a:lnTo>
                    <a:lnTo>
                      <a:pt x="2683" y="1069"/>
                    </a:lnTo>
                    <a:lnTo>
                      <a:pt x="2701" y="1098"/>
                    </a:lnTo>
                    <a:lnTo>
                      <a:pt x="2718" y="1123"/>
                    </a:lnTo>
                    <a:lnTo>
                      <a:pt x="2731" y="1147"/>
                    </a:lnTo>
                    <a:lnTo>
                      <a:pt x="2741" y="1166"/>
                    </a:lnTo>
                    <a:lnTo>
                      <a:pt x="2748" y="1181"/>
                    </a:lnTo>
                    <a:lnTo>
                      <a:pt x="2752" y="1191"/>
                    </a:lnTo>
                    <a:lnTo>
                      <a:pt x="2752" y="1772"/>
                    </a:lnTo>
                    <a:lnTo>
                      <a:pt x="2749" y="1794"/>
                    </a:lnTo>
                    <a:lnTo>
                      <a:pt x="2742" y="1815"/>
                    </a:lnTo>
                    <a:lnTo>
                      <a:pt x="2731" y="1832"/>
                    </a:lnTo>
                    <a:lnTo>
                      <a:pt x="2716" y="1847"/>
                    </a:lnTo>
                    <a:lnTo>
                      <a:pt x="2698" y="1859"/>
                    </a:lnTo>
                    <a:lnTo>
                      <a:pt x="2678" y="1866"/>
                    </a:lnTo>
                    <a:lnTo>
                      <a:pt x="2656" y="1869"/>
                    </a:lnTo>
                    <a:lnTo>
                      <a:pt x="96" y="1869"/>
                    </a:lnTo>
                    <a:lnTo>
                      <a:pt x="74" y="1866"/>
                    </a:lnTo>
                    <a:lnTo>
                      <a:pt x="54" y="1859"/>
                    </a:lnTo>
                    <a:lnTo>
                      <a:pt x="36" y="1847"/>
                    </a:lnTo>
                    <a:lnTo>
                      <a:pt x="22" y="1832"/>
                    </a:lnTo>
                    <a:lnTo>
                      <a:pt x="9" y="1815"/>
                    </a:lnTo>
                    <a:lnTo>
                      <a:pt x="2" y="1794"/>
                    </a:lnTo>
                    <a:lnTo>
                      <a:pt x="0" y="1772"/>
                    </a:lnTo>
                    <a:lnTo>
                      <a:pt x="0" y="1194"/>
                    </a:lnTo>
                    <a:lnTo>
                      <a:pt x="3" y="1184"/>
                    </a:lnTo>
                    <a:lnTo>
                      <a:pt x="10" y="1169"/>
                    </a:lnTo>
                    <a:lnTo>
                      <a:pt x="21" y="1149"/>
                    </a:lnTo>
                    <a:lnTo>
                      <a:pt x="34" y="1127"/>
                    </a:lnTo>
                    <a:lnTo>
                      <a:pt x="50" y="1100"/>
                    </a:lnTo>
                    <a:lnTo>
                      <a:pt x="68" y="1070"/>
                    </a:lnTo>
                    <a:lnTo>
                      <a:pt x="90" y="1038"/>
                    </a:lnTo>
                    <a:lnTo>
                      <a:pt x="113" y="1005"/>
                    </a:lnTo>
                    <a:lnTo>
                      <a:pt x="138" y="968"/>
                    </a:lnTo>
                    <a:lnTo>
                      <a:pt x="164" y="930"/>
                    </a:lnTo>
                    <a:lnTo>
                      <a:pt x="193" y="889"/>
                    </a:lnTo>
                    <a:lnTo>
                      <a:pt x="221" y="848"/>
                    </a:lnTo>
                    <a:lnTo>
                      <a:pt x="252" y="806"/>
                    </a:lnTo>
                    <a:lnTo>
                      <a:pt x="283" y="763"/>
                    </a:lnTo>
                    <a:lnTo>
                      <a:pt x="315" y="718"/>
                    </a:lnTo>
                    <a:lnTo>
                      <a:pt x="347" y="675"/>
                    </a:lnTo>
                    <a:lnTo>
                      <a:pt x="379" y="631"/>
                    </a:lnTo>
                    <a:lnTo>
                      <a:pt x="412" y="588"/>
                    </a:lnTo>
                    <a:lnTo>
                      <a:pt x="444" y="546"/>
                    </a:lnTo>
                    <a:lnTo>
                      <a:pt x="476" y="505"/>
                    </a:lnTo>
                    <a:lnTo>
                      <a:pt x="506" y="464"/>
                    </a:lnTo>
                    <a:lnTo>
                      <a:pt x="537" y="426"/>
                    </a:lnTo>
                    <a:lnTo>
                      <a:pt x="565" y="389"/>
                    </a:lnTo>
                    <a:lnTo>
                      <a:pt x="593" y="355"/>
                    </a:lnTo>
                    <a:lnTo>
                      <a:pt x="619" y="323"/>
                    </a:lnTo>
                    <a:lnTo>
                      <a:pt x="644" y="294"/>
                    </a:lnTo>
                    <a:lnTo>
                      <a:pt x="666" y="267"/>
                    </a:lnTo>
                    <a:lnTo>
                      <a:pt x="685" y="245"/>
                    </a:lnTo>
                    <a:lnTo>
                      <a:pt x="704" y="225"/>
                    </a:lnTo>
                    <a:lnTo>
                      <a:pt x="704" y="45"/>
                    </a:lnTo>
                    <a:lnTo>
                      <a:pt x="706" y="32"/>
                    </a:lnTo>
                    <a:lnTo>
                      <a:pt x="711" y="22"/>
                    </a:lnTo>
                    <a:lnTo>
                      <a:pt x="719" y="14"/>
                    </a:lnTo>
                    <a:lnTo>
                      <a:pt x="730" y="8"/>
                    </a:lnTo>
                    <a:lnTo>
                      <a:pt x="744" y="4"/>
                    </a:lnTo>
                    <a:lnTo>
                      <a:pt x="759" y="2"/>
                    </a:lnTo>
                    <a:lnTo>
                      <a:pt x="776" y="0"/>
                    </a:lnTo>
                    <a:lnTo>
                      <a:pt x="794" y="0"/>
                    </a:lnTo>
                    <a:lnTo>
                      <a:pt x="814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1E2B29C-1C70-5645-BCF9-B93064BA360D}"/>
              </a:ext>
            </a:extLst>
          </p:cNvPr>
          <p:cNvSpPr/>
          <p:nvPr/>
        </p:nvSpPr>
        <p:spPr>
          <a:xfrm>
            <a:off x="2762194" y="2152612"/>
            <a:ext cx="4291220" cy="4365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rgbClr val="485868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50" dirty="0">
                <a:solidFill>
                  <a:srgbClr val="007B7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marksolomons@welbee.co.uk </a:t>
            </a:r>
            <a:endParaRPr lang="en-US" sz="1950" dirty="0">
              <a:solidFill>
                <a:srgbClr val="007B7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D27B7-B100-4547-8A58-657015ABFB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9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64" presetClass="path" presetSubtype="0" accel="50000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4.32099E-6 L -2.5E-6 -0.10649 " pathEditMode="relative" rAng="0" ptsTypes="AA" p14:bounceEnd="53333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3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3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64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9.25926E-7 L 5E-6 -0.10648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40" grpId="0" animBg="1"/>
          <p:bldP spid="41" grpId="0" animBg="1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F107A-1CAE-5E4B-B15D-83C88092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87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E55D7-8C2C-C14B-9ED6-E68327459E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37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C29DD-771C-5F48-B475-1183920BF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76" y="1224638"/>
            <a:ext cx="5084248" cy="33894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E876EA-DC22-8840-9E33-EA922F937498}"/>
              </a:ext>
            </a:extLst>
          </p:cNvPr>
          <p:cNvSpPr txBox="1">
            <a:spLocks/>
          </p:cNvSpPr>
          <p:nvPr/>
        </p:nvSpPr>
        <p:spPr>
          <a:xfrm>
            <a:off x="311700" y="446400"/>
            <a:ext cx="85206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dirty="0">
                <a:solidFill>
                  <a:schemeClr val="bg1"/>
                </a:solidFill>
              </a:rPr>
              <a:t>What has the biggest impact on wellbeing at work?</a:t>
            </a:r>
            <a:endParaRPr lang="en-GB" sz="2800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39FED-DA09-4541-A766-2A6A58902A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805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86CC-67A9-2148-A565-63A14EC6C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 Causes – Management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42DE3-08FE-0D49-B7F5-A7E527D51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53999"/>
            <a:ext cx="8520600" cy="3416400"/>
          </a:xfrm>
        </p:spPr>
        <p:txBody>
          <a:bodyPr/>
          <a:lstStyle/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GB" sz="1600" b="1" dirty="0"/>
              <a:t>Demands</a:t>
            </a:r>
            <a:r>
              <a:rPr lang="en-GB" sz="1600" dirty="0"/>
              <a:t> (includes workload, working hours, deadlines, behaviour and anything that adds to the demands you face).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GB" sz="1600" b="1" dirty="0"/>
              <a:t>Control</a:t>
            </a:r>
            <a:r>
              <a:rPr lang="en-GB" sz="1600" dirty="0"/>
              <a:t> (the say staff have over what and how they work).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GB" sz="1600" b="1" dirty="0"/>
              <a:t>Support</a:t>
            </a:r>
            <a:r>
              <a:rPr lang="en-GB" sz="1600" dirty="0"/>
              <a:t> (from school and particularly from line managers, senior leaders and colleagues).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GB" sz="1600" b="1" dirty="0"/>
              <a:t>Relationships </a:t>
            </a:r>
            <a:r>
              <a:rPr lang="en-GB" sz="1600" dirty="0"/>
              <a:t>how well positive behaviours are encouraged and any inappropriate behaviours dealt with effectively and quickly).).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GB" sz="1600" b="1" dirty="0"/>
              <a:t>Role</a:t>
            </a:r>
            <a:r>
              <a:rPr lang="en-GB" sz="1600" dirty="0"/>
              <a:t> (staff know what is expected of them and how their work fits with that of their department and the aims of the school).</a:t>
            </a:r>
          </a:p>
          <a:p>
            <a:pPr>
              <a:buFont typeface="+mj-lt"/>
              <a:buAutoNum type="arabicPeriod"/>
            </a:pPr>
            <a:r>
              <a:rPr lang="en-GB" sz="1600" b="1" dirty="0"/>
              <a:t>Change</a:t>
            </a:r>
            <a:r>
              <a:rPr lang="en-GB" sz="1600" dirty="0"/>
              <a:t> (and how it is managed).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BF4FA-BCDC-594A-99F8-16917602E0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18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80CB-C871-654D-9E10-B10E8D95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Stress Bucket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B4657-1BFA-9043-84CD-0924A3DF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974" y="959360"/>
            <a:ext cx="2755880" cy="3294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7771D-9C67-DF4D-9561-9C58B8529533}"/>
              </a:ext>
            </a:extLst>
          </p:cNvPr>
          <p:cNvSpPr txBox="1"/>
          <p:nvPr/>
        </p:nvSpPr>
        <p:spPr>
          <a:xfrm>
            <a:off x="1908051" y="1379984"/>
            <a:ext cx="97334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50" dirty="0"/>
              <a:t>Stress</a:t>
            </a:r>
            <a:br>
              <a:rPr lang="en-US" sz="1850" dirty="0"/>
            </a:br>
            <a:r>
              <a:rPr lang="en-US" sz="1850" dirty="0"/>
              <a:t>Factors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79AADB-599A-B14B-8628-DDFB50D2C7B6}"/>
              </a:ext>
            </a:extLst>
          </p:cNvPr>
          <p:cNvSpPr txBox="1"/>
          <p:nvPr/>
        </p:nvSpPr>
        <p:spPr>
          <a:xfrm>
            <a:off x="1908050" y="1975867"/>
            <a:ext cx="1661032" cy="2249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68" dirty="0"/>
              <a:t>Things that cause the </a:t>
            </a:r>
            <a:br>
              <a:rPr lang="en-US" sz="1168" dirty="0"/>
            </a:br>
            <a:r>
              <a:rPr lang="en-US" sz="1168" dirty="0"/>
              <a:t>stress level to rise</a:t>
            </a:r>
          </a:p>
          <a:p>
            <a:pPr algn="l"/>
            <a:endParaRPr lang="en-US" sz="1168" dirty="0"/>
          </a:p>
          <a:p>
            <a:pPr marL="166915" indent="-166915">
              <a:buFontTx/>
              <a:buChar char="-"/>
            </a:pPr>
            <a:r>
              <a:rPr lang="en-US" sz="1168" dirty="0"/>
              <a:t>Not enough sleep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Workload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Finances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Bullying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Bereavement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Arguments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Lack of support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Change/uncertainty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8867D-40C8-D34B-8B35-0C7CD40BF959}"/>
              </a:ext>
            </a:extLst>
          </p:cNvPr>
          <p:cNvSpPr txBox="1"/>
          <p:nvPr/>
        </p:nvSpPr>
        <p:spPr>
          <a:xfrm>
            <a:off x="5903975" y="1379984"/>
            <a:ext cx="147508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50" dirty="0"/>
              <a:t>Vulnerability</a:t>
            </a:r>
            <a:br>
              <a:rPr lang="en-US" sz="1850" dirty="0"/>
            </a:br>
            <a:r>
              <a:rPr lang="en-US" sz="1850" dirty="0"/>
              <a:t>Factors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58C527-57CB-974C-A053-EA7D6CECB816}"/>
              </a:ext>
            </a:extLst>
          </p:cNvPr>
          <p:cNvSpPr txBox="1"/>
          <p:nvPr/>
        </p:nvSpPr>
        <p:spPr>
          <a:xfrm>
            <a:off x="5903975" y="1975867"/>
            <a:ext cx="1518364" cy="451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68" dirty="0"/>
              <a:t>Size and strength of</a:t>
            </a:r>
            <a:br>
              <a:rPr lang="en-US" sz="1168" dirty="0"/>
            </a:br>
            <a:r>
              <a:rPr lang="en-US" sz="1168" dirty="0"/>
              <a:t>your bucket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DD415-83A9-BF4E-B9A7-7FF5347CE049}"/>
              </a:ext>
            </a:extLst>
          </p:cNvPr>
          <p:cNvSpPr txBox="1"/>
          <p:nvPr/>
        </p:nvSpPr>
        <p:spPr>
          <a:xfrm>
            <a:off x="5903976" y="2553376"/>
            <a:ext cx="125066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50" dirty="0"/>
              <a:t>Coping</a:t>
            </a:r>
            <a:br>
              <a:rPr lang="en-US" sz="1850" dirty="0"/>
            </a:br>
            <a:r>
              <a:rPr lang="en-US" sz="1850" dirty="0"/>
              <a:t>Strategies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75B6B-3676-1F44-876E-0C6B89D4BC8C}"/>
              </a:ext>
            </a:extLst>
          </p:cNvPr>
          <p:cNvSpPr txBox="1"/>
          <p:nvPr/>
        </p:nvSpPr>
        <p:spPr>
          <a:xfrm>
            <a:off x="5903975" y="3148694"/>
            <a:ext cx="1351652" cy="631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68" dirty="0"/>
              <a:t>Coping strategies</a:t>
            </a:r>
            <a:br>
              <a:rPr lang="en-US" sz="1168" dirty="0"/>
            </a:br>
            <a:r>
              <a:rPr lang="en-US" sz="1168" dirty="0"/>
              <a:t>= holes to let out</a:t>
            </a:r>
            <a:br>
              <a:rPr lang="en-US" sz="1168" dirty="0"/>
            </a:br>
            <a:r>
              <a:rPr lang="en-US" sz="1168" dirty="0"/>
              <a:t>the stress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2CA4DF-FC2E-2949-9EED-0694F7A0119F}"/>
              </a:ext>
            </a:extLst>
          </p:cNvPr>
          <p:cNvSpPr>
            <a:spLocks noChangeAspect="1"/>
          </p:cNvSpPr>
          <p:nvPr/>
        </p:nvSpPr>
        <p:spPr bwMode="auto">
          <a:xfrm>
            <a:off x="4887469" y="2957323"/>
            <a:ext cx="297908" cy="297908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Right"/>
            <a:lightRig rig="threePt" dir="t"/>
          </a:scene3d>
        </p:spPr>
        <p:txBody>
          <a:bodyPr vert="horz" wrap="square" lIns="44511" tIns="22256" rIns="44511" bIns="22256" numCol="1" rtlCol="0" anchor="t" anchorCtr="0" compatLnSpc="1">
            <a:prstTxWarp prst="textNoShape">
              <a:avLst/>
            </a:prstTxWarp>
          </a:bodyPr>
          <a:lstStyle/>
          <a:p>
            <a:pPr algn="ctr" defTabSz="445106"/>
            <a:endParaRPr lang="en-US" sz="2045" dirty="0"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3E76DF-5208-C341-B210-15A1AB170CA8}"/>
              </a:ext>
            </a:extLst>
          </p:cNvPr>
          <p:cNvCxnSpPr/>
          <p:nvPr/>
        </p:nvCxnSpPr>
        <p:spPr bwMode="auto">
          <a:xfrm flipH="1" flipV="1">
            <a:off x="5202936" y="3167634"/>
            <a:ext cx="665980" cy="28041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29EA408-4687-C641-A8C4-A6BDD2F48C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11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80CB-C871-654D-9E10-B10E8D95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Stress Bucket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AF600-99E2-E242-9B71-B54A64E2A1F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4974" y="1677808"/>
            <a:ext cx="2755880" cy="2190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FD7E6-5EF6-EC47-9333-6DCFCA6992D8}"/>
              </a:ext>
            </a:extLst>
          </p:cNvPr>
          <p:cNvSpPr txBox="1"/>
          <p:nvPr/>
        </p:nvSpPr>
        <p:spPr>
          <a:xfrm>
            <a:off x="1908051" y="1379984"/>
            <a:ext cx="97334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50" dirty="0"/>
              <a:t>Stress</a:t>
            </a:r>
            <a:br>
              <a:rPr lang="en-US" sz="1850" dirty="0"/>
            </a:br>
            <a:r>
              <a:rPr lang="en-US" sz="1850" dirty="0"/>
              <a:t>Factors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B6FA9F-FB40-E046-BD8C-F0541EB9BBBD}"/>
              </a:ext>
            </a:extLst>
          </p:cNvPr>
          <p:cNvSpPr txBox="1"/>
          <p:nvPr/>
        </p:nvSpPr>
        <p:spPr>
          <a:xfrm>
            <a:off x="1908050" y="1975867"/>
            <a:ext cx="1661032" cy="2249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68" dirty="0"/>
              <a:t>Things that cause the </a:t>
            </a:r>
            <a:br>
              <a:rPr lang="en-US" sz="1168" dirty="0"/>
            </a:br>
            <a:r>
              <a:rPr lang="en-US" sz="1168" dirty="0"/>
              <a:t>stress level to rise</a:t>
            </a:r>
          </a:p>
          <a:p>
            <a:pPr algn="l"/>
            <a:endParaRPr lang="en-US" sz="1168" dirty="0"/>
          </a:p>
          <a:p>
            <a:pPr marL="166915" indent="-166915">
              <a:buFontTx/>
              <a:buChar char="-"/>
            </a:pPr>
            <a:r>
              <a:rPr lang="en-US" sz="1168" dirty="0"/>
              <a:t>Not enough sleep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Workload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Finances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Bullying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Bereavement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Arguments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Lack of support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Change/uncertainty</a:t>
            </a:r>
          </a:p>
          <a:p>
            <a:pPr marL="166915" indent="-166915">
              <a:buFontTx/>
              <a:buChar char="-"/>
            </a:pPr>
            <a:r>
              <a:rPr lang="en-US" sz="1168" dirty="0"/>
              <a:t>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76DC3-B819-3443-9598-4DF61EC7CDE3}"/>
              </a:ext>
            </a:extLst>
          </p:cNvPr>
          <p:cNvSpPr txBox="1"/>
          <p:nvPr/>
        </p:nvSpPr>
        <p:spPr>
          <a:xfrm>
            <a:off x="5903975" y="1379984"/>
            <a:ext cx="147508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50" dirty="0"/>
              <a:t>Vulnerability</a:t>
            </a:r>
            <a:br>
              <a:rPr lang="en-US" sz="1850" dirty="0"/>
            </a:br>
            <a:r>
              <a:rPr lang="en-US" sz="1850" dirty="0"/>
              <a:t>Factors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834F9-12FB-684A-86A8-56BA936D6BFD}"/>
              </a:ext>
            </a:extLst>
          </p:cNvPr>
          <p:cNvSpPr txBox="1"/>
          <p:nvPr/>
        </p:nvSpPr>
        <p:spPr>
          <a:xfrm>
            <a:off x="5903975" y="1975867"/>
            <a:ext cx="1518364" cy="451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68" dirty="0"/>
              <a:t>Size and strength of</a:t>
            </a:r>
            <a:br>
              <a:rPr lang="en-US" sz="1168" dirty="0"/>
            </a:br>
            <a:r>
              <a:rPr lang="en-US" sz="1168" dirty="0"/>
              <a:t>your bucket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7C8B4-5EAB-C647-AD87-D3AA48AF3B16}"/>
              </a:ext>
            </a:extLst>
          </p:cNvPr>
          <p:cNvSpPr txBox="1"/>
          <p:nvPr/>
        </p:nvSpPr>
        <p:spPr>
          <a:xfrm>
            <a:off x="5903976" y="2553376"/>
            <a:ext cx="125066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50" dirty="0"/>
              <a:t>Coping</a:t>
            </a:r>
            <a:br>
              <a:rPr lang="en-US" sz="1850" dirty="0"/>
            </a:br>
            <a:r>
              <a:rPr lang="en-US" sz="1850" dirty="0"/>
              <a:t>Strategies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8C443-1DCE-BC49-969F-048F09405FC5}"/>
              </a:ext>
            </a:extLst>
          </p:cNvPr>
          <p:cNvSpPr txBox="1"/>
          <p:nvPr/>
        </p:nvSpPr>
        <p:spPr>
          <a:xfrm>
            <a:off x="5903975" y="3148694"/>
            <a:ext cx="1351652" cy="631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68" dirty="0"/>
              <a:t>Coping strategies</a:t>
            </a:r>
            <a:br>
              <a:rPr lang="en-US" sz="1168" dirty="0"/>
            </a:br>
            <a:r>
              <a:rPr lang="en-US" sz="1168" dirty="0"/>
              <a:t>= holes to let out</a:t>
            </a:r>
            <a:br>
              <a:rPr lang="en-US" sz="1168" dirty="0"/>
            </a:br>
            <a:r>
              <a:rPr lang="en-US" sz="1168" dirty="0"/>
              <a:t>the stress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C20BF1-68BD-C547-A15D-330247EB4727}"/>
              </a:ext>
            </a:extLst>
          </p:cNvPr>
          <p:cNvSpPr>
            <a:spLocks noChangeAspect="1"/>
          </p:cNvSpPr>
          <p:nvPr/>
        </p:nvSpPr>
        <p:spPr bwMode="auto">
          <a:xfrm>
            <a:off x="4887469" y="2957323"/>
            <a:ext cx="297908" cy="297908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Right"/>
            <a:lightRig rig="threePt" dir="t"/>
          </a:scene3d>
        </p:spPr>
        <p:txBody>
          <a:bodyPr vert="horz" wrap="square" lIns="44511" tIns="22256" rIns="44511" bIns="22256" numCol="1" rtlCol="0" anchor="t" anchorCtr="0" compatLnSpc="1">
            <a:prstTxWarp prst="textNoShape">
              <a:avLst/>
            </a:prstTxWarp>
          </a:bodyPr>
          <a:lstStyle/>
          <a:p>
            <a:pPr algn="ctr" defTabSz="445106"/>
            <a:endParaRPr lang="en-US" sz="2045" dirty="0"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3037BC-FD0D-134F-A14D-844F93251C03}"/>
              </a:ext>
            </a:extLst>
          </p:cNvPr>
          <p:cNvCxnSpPr/>
          <p:nvPr/>
        </p:nvCxnSpPr>
        <p:spPr bwMode="auto">
          <a:xfrm flipH="1" flipV="1">
            <a:off x="5202936" y="3167634"/>
            <a:ext cx="665980" cy="28041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D67BF59-CBD5-ED41-B630-3E33F178FD31}"/>
              </a:ext>
            </a:extLst>
          </p:cNvPr>
          <p:cNvSpPr txBox="1"/>
          <p:nvPr/>
        </p:nvSpPr>
        <p:spPr>
          <a:xfrm>
            <a:off x="3029714" y="959359"/>
            <a:ext cx="3084574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0" dirty="0"/>
              <a:t>Bucket size varies!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BCFBF24-8A0D-2C45-9378-6FA054C7E6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40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AC1D-09E8-124B-8F59-B304C04D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0" y="450150"/>
            <a:ext cx="8196550" cy="4090800"/>
          </a:xfrm>
        </p:spPr>
        <p:txBody>
          <a:bodyPr/>
          <a:lstStyle/>
          <a:p>
            <a:pPr algn="ctr"/>
            <a:r>
              <a:rPr lang="en-GB" dirty="0"/>
              <a:t>What actions can </a:t>
            </a:r>
            <a:r>
              <a:rPr lang="en-GB" u="sng" dirty="0"/>
              <a:t>you</a:t>
            </a:r>
            <a:r>
              <a:rPr lang="en-GB" dirty="0"/>
              <a:t> take?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730CD-EBC4-BF44-A8F3-A32BDB95DA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37931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877</Words>
  <Application>Microsoft Macintosh PowerPoint</Application>
  <PresentationFormat>On-screen Show (16:9)</PresentationFormat>
  <Paragraphs>207</Paragraphs>
  <Slides>38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ＭＳ Ｐゴシック</vt:lpstr>
      <vt:lpstr>Arial</vt:lpstr>
      <vt:lpstr>Avenir</vt:lpstr>
      <vt:lpstr>Avenir Book</vt:lpstr>
      <vt:lpstr>Bebas Neue</vt:lpstr>
      <vt:lpstr>Calibri</vt:lpstr>
      <vt:lpstr>Gill Sans</vt:lpstr>
      <vt:lpstr>Wingdings</vt:lpstr>
      <vt:lpstr>Simple Light</vt:lpstr>
      <vt:lpstr>Chart</vt:lpstr>
      <vt:lpstr>PowerPoint Presentation</vt:lpstr>
      <vt:lpstr>What is wellbeing?</vt:lpstr>
      <vt:lpstr>What is Wellbeing?</vt:lpstr>
      <vt:lpstr>PowerPoint Presentation</vt:lpstr>
      <vt:lpstr>PowerPoint Presentation</vt:lpstr>
      <vt:lpstr>6 Causes – Management Standards</vt:lpstr>
      <vt:lpstr>The Stress Bucket</vt:lpstr>
      <vt:lpstr>The Stress Bucket</vt:lpstr>
      <vt:lpstr>What actions can you take?</vt:lpstr>
      <vt:lpstr>Your stressors</vt:lpstr>
      <vt:lpstr>Managing stress</vt:lpstr>
      <vt:lpstr>Avoid the stressor</vt:lpstr>
      <vt:lpstr>Change the stressor</vt:lpstr>
      <vt:lpstr>Adapt to the stressor</vt:lpstr>
      <vt:lpstr>Accept the stressor</vt:lpstr>
      <vt:lpstr>Managing stress – what else</vt:lpstr>
      <vt:lpstr>Your resilience</vt:lpstr>
      <vt:lpstr>Self-Awareness</vt:lpstr>
      <vt:lpstr>Your emotions</vt:lpstr>
      <vt:lpstr>Your emotions</vt:lpstr>
      <vt:lpstr>What is mindset?</vt:lpstr>
      <vt:lpstr>Your beliefs are important</vt:lpstr>
      <vt:lpstr>What is mindset?</vt:lpstr>
      <vt:lpstr>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will never get everything done So Quit Trying!</vt:lpstr>
      <vt:lpstr>Personal Effectiveness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Solomons</cp:lastModifiedBy>
  <cp:revision>129</cp:revision>
  <cp:lastPrinted>2019-02-26T23:47:54Z</cp:lastPrinted>
  <dcterms:modified xsi:type="dcterms:W3CDTF">2024-07-02T13:09:04Z</dcterms:modified>
</cp:coreProperties>
</file>